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4" r:id="rId5"/>
  </p:sldMasterIdLst>
  <p:notesMasterIdLst>
    <p:notesMasterId r:id="rId17"/>
  </p:notesMasterIdLst>
  <p:handoutMasterIdLst>
    <p:handoutMasterId r:id="rId18"/>
  </p:handoutMasterIdLst>
  <p:sldIdLst>
    <p:sldId id="256" r:id="rId6"/>
    <p:sldId id="461" r:id="rId7"/>
    <p:sldId id="463" r:id="rId8"/>
    <p:sldId id="466" r:id="rId9"/>
    <p:sldId id="2568" r:id="rId10"/>
    <p:sldId id="460" r:id="rId11"/>
    <p:sldId id="2569" r:id="rId12"/>
    <p:sldId id="465" r:id="rId13"/>
    <p:sldId id="308" r:id="rId14"/>
    <p:sldId id="426" r:id="rId15"/>
    <p:sldId id="271" r:id="rId16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Teematyyli 2 - Korostu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ematyyli 2 - Korostu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eematyyli 2 - Korostu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eematyyli 1 - Korostu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Vaalea tyyli 3 - Korostu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FD4443E-F989-4FC4-A0C8-D5A2AF1F390B}" styleName="Tumma tyyli 1 - Korostu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11" autoAdjust="0"/>
  </p:normalViewPr>
  <p:slideViewPr>
    <p:cSldViewPr snapToGrid="0">
      <p:cViewPr varScale="1">
        <p:scale>
          <a:sx n="140" d="100"/>
          <a:sy n="140" d="100"/>
        </p:scale>
        <p:origin x="11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CACD8-97A3-4748-8401-016BBA2A459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6ECF43B-F6B7-4E4B-85B0-0F17EC472573}">
      <dgm:prSet/>
      <dgm:spPr/>
      <dgm:t>
        <a:bodyPr/>
        <a:lstStyle/>
        <a:p>
          <a:r>
            <a:rPr lang="fi-FI" dirty="0"/>
            <a:t>Onnettomuuksien ehkäisytyön tehostaminen ja palvelukyvyn parantaminen </a:t>
          </a:r>
          <a:endParaRPr lang="en-US" dirty="0"/>
        </a:p>
      </dgm:t>
    </dgm:pt>
    <dgm:pt modelId="{1DBFDD86-3DD1-4EDF-83EF-22B010996867}" type="parTrans" cxnId="{5E8AF83F-9761-4941-9D8C-6B8501302D53}">
      <dgm:prSet/>
      <dgm:spPr/>
      <dgm:t>
        <a:bodyPr/>
        <a:lstStyle/>
        <a:p>
          <a:endParaRPr lang="en-US"/>
        </a:p>
      </dgm:t>
    </dgm:pt>
    <dgm:pt modelId="{71A11C07-036E-46E7-B778-0341FCC219BC}" type="sibTrans" cxnId="{5E8AF83F-9761-4941-9D8C-6B8501302D53}">
      <dgm:prSet/>
      <dgm:spPr/>
      <dgm:t>
        <a:bodyPr/>
        <a:lstStyle/>
        <a:p>
          <a:endParaRPr lang="en-US"/>
        </a:p>
      </dgm:t>
    </dgm:pt>
    <dgm:pt modelId="{29540F2E-9725-4BF2-B9F1-F1799D7B8AC3}">
      <dgm:prSet/>
      <dgm:spPr/>
      <dgm:t>
        <a:bodyPr/>
        <a:lstStyle/>
        <a:p>
          <a:r>
            <a:rPr lang="fi-FI" dirty="0">
              <a:solidFill>
                <a:srgbClr val="00436B"/>
              </a:solidFill>
            </a:rPr>
            <a:t>yhdenmukaistamalla suunnittelua, </a:t>
          </a:r>
          <a:endParaRPr lang="en-US" dirty="0">
            <a:solidFill>
              <a:srgbClr val="00436B"/>
            </a:solidFill>
          </a:endParaRPr>
        </a:p>
      </dgm:t>
    </dgm:pt>
    <dgm:pt modelId="{6DCD5B5B-1A8E-4415-897F-BCB888BF3450}" type="parTrans" cxnId="{20FDC2E0-18F7-4105-9B26-6C3F7F410ADD}">
      <dgm:prSet/>
      <dgm:spPr/>
      <dgm:t>
        <a:bodyPr/>
        <a:lstStyle/>
        <a:p>
          <a:endParaRPr lang="en-US"/>
        </a:p>
      </dgm:t>
    </dgm:pt>
    <dgm:pt modelId="{6CB9990B-F82A-4F74-BDC8-7663FD64888B}" type="sibTrans" cxnId="{20FDC2E0-18F7-4105-9B26-6C3F7F410ADD}">
      <dgm:prSet/>
      <dgm:spPr/>
      <dgm:t>
        <a:bodyPr/>
        <a:lstStyle/>
        <a:p>
          <a:endParaRPr lang="en-US"/>
        </a:p>
      </dgm:t>
    </dgm:pt>
    <dgm:pt modelId="{51DCC0A3-7D76-4212-A097-F2DFB70A192D}">
      <dgm:prSet/>
      <dgm:spPr/>
      <dgm:t>
        <a:bodyPr/>
        <a:lstStyle/>
        <a:p>
          <a:r>
            <a:rPr lang="fi-FI">
              <a:solidFill>
                <a:srgbClr val="00436B"/>
              </a:solidFill>
            </a:rPr>
            <a:t>vahvistamalla riskianalyysin hyödyntämistä </a:t>
          </a:r>
          <a:endParaRPr lang="en-US">
            <a:solidFill>
              <a:srgbClr val="00436B"/>
            </a:solidFill>
          </a:endParaRPr>
        </a:p>
      </dgm:t>
    </dgm:pt>
    <dgm:pt modelId="{6919AEF5-335B-4CCB-BA91-255F1E54E31E}" type="parTrans" cxnId="{C574BD77-B8FC-405A-A980-45709AFF0497}">
      <dgm:prSet/>
      <dgm:spPr/>
      <dgm:t>
        <a:bodyPr/>
        <a:lstStyle/>
        <a:p>
          <a:endParaRPr lang="en-US"/>
        </a:p>
      </dgm:t>
    </dgm:pt>
    <dgm:pt modelId="{2E916A0A-4DB1-4298-97C7-580261F5A36E}" type="sibTrans" cxnId="{C574BD77-B8FC-405A-A980-45709AFF0497}">
      <dgm:prSet/>
      <dgm:spPr/>
      <dgm:t>
        <a:bodyPr/>
        <a:lstStyle/>
        <a:p>
          <a:endParaRPr lang="en-US"/>
        </a:p>
      </dgm:t>
    </dgm:pt>
    <dgm:pt modelId="{1799DDB7-F6A1-4C3D-BBCA-FB5B0698FACE}">
      <dgm:prSet/>
      <dgm:spPr/>
      <dgm:t>
        <a:bodyPr/>
        <a:lstStyle/>
        <a:p>
          <a:r>
            <a:rPr lang="fi-FI" dirty="0">
              <a:solidFill>
                <a:srgbClr val="00436B"/>
              </a:solidFill>
            </a:rPr>
            <a:t>määrittämällä keskeiset käsitteet ja määreet. </a:t>
          </a:r>
          <a:endParaRPr lang="en-US" dirty="0">
            <a:solidFill>
              <a:srgbClr val="00436B"/>
            </a:solidFill>
          </a:endParaRPr>
        </a:p>
      </dgm:t>
    </dgm:pt>
    <dgm:pt modelId="{9626C3F8-1737-4970-8731-394A3389BCF9}" type="parTrans" cxnId="{0DE98975-2A1D-481C-945B-63F4EA0FD626}">
      <dgm:prSet/>
      <dgm:spPr/>
      <dgm:t>
        <a:bodyPr/>
        <a:lstStyle/>
        <a:p>
          <a:endParaRPr lang="en-US"/>
        </a:p>
      </dgm:t>
    </dgm:pt>
    <dgm:pt modelId="{06C76B2E-6FA7-4F81-9AC3-5C7C23C2B16D}" type="sibTrans" cxnId="{0DE98975-2A1D-481C-945B-63F4EA0FD626}">
      <dgm:prSet/>
      <dgm:spPr/>
      <dgm:t>
        <a:bodyPr/>
        <a:lstStyle/>
        <a:p>
          <a:endParaRPr lang="en-US"/>
        </a:p>
      </dgm:t>
    </dgm:pt>
    <dgm:pt modelId="{9FDB1315-A733-47BD-BC67-F4CF6E538150}">
      <dgm:prSet/>
      <dgm:spPr/>
      <dgm:t>
        <a:bodyPr/>
        <a:lstStyle/>
        <a:p>
          <a:r>
            <a:rPr lang="fi-FI" dirty="0"/>
            <a:t>Valvonnan ja turvallisuusviestinnän suunnittelun yhdistäminen</a:t>
          </a:r>
          <a:endParaRPr lang="en-US" dirty="0"/>
        </a:p>
      </dgm:t>
    </dgm:pt>
    <dgm:pt modelId="{2C3FEE26-4168-45CA-8F00-AC3A93DEC318}" type="parTrans" cxnId="{1C6EF5D8-E3CF-4B27-839D-2917215A15E6}">
      <dgm:prSet/>
      <dgm:spPr/>
      <dgm:t>
        <a:bodyPr/>
        <a:lstStyle/>
        <a:p>
          <a:endParaRPr lang="en-US"/>
        </a:p>
      </dgm:t>
    </dgm:pt>
    <dgm:pt modelId="{7D4CD242-0E70-4E05-BE21-6F82824BF8B4}" type="sibTrans" cxnId="{1C6EF5D8-E3CF-4B27-839D-2917215A15E6}">
      <dgm:prSet/>
      <dgm:spPr/>
      <dgm:t>
        <a:bodyPr/>
        <a:lstStyle/>
        <a:p>
          <a:endParaRPr lang="en-US"/>
        </a:p>
      </dgm:t>
    </dgm:pt>
    <dgm:pt modelId="{CAEA81E8-570D-4CDA-9DE3-ADFF8B46D39A}">
      <dgm:prSet/>
      <dgm:spPr/>
      <dgm:t>
        <a:bodyPr/>
        <a:lstStyle/>
        <a:p>
          <a:r>
            <a:rPr lang="fi-FI" dirty="0"/>
            <a:t>Arvioinnin ja seurannan yhdenmukaistaminen</a:t>
          </a:r>
          <a:endParaRPr lang="en-US" dirty="0"/>
        </a:p>
      </dgm:t>
    </dgm:pt>
    <dgm:pt modelId="{B724C1EB-EE9E-4E38-8681-37F156B42DD4}" type="parTrans" cxnId="{C4E4955E-462E-42D5-A66B-9216750D8097}">
      <dgm:prSet/>
      <dgm:spPr/>
      <dgm:t>
        <a:bodyPr/>
        <a:lstStyle/>
        <a:p>
          <a:endParaRPr lang="en-US"/>
        </a:p>
      </dgm:t>
    </dgm:pt>
    <dgm:pt modelId="{EF7006E4-CAF4-4AC8-8BEB-51B32864453A}" type="sibTrans" cxnId="{C4E4955E-462E-42D5-A66B-9216750D8097}">
      <dgm:prSet/>
      <dgm:spPr/>
      <dgm:t>
        <a:bodyPr/>
        <a:lstStyle/>
        <a:p>
          <a:endParaRPr lang="en-US"/>
        </a:p>
      </dgm:t>
    </dgm:pt>
    <dgm:pt modelId="{3656924E-7011-43A4-A339-AC1905C87C9B}">
      <dgm:prSet/>
      <dgm:spPr/>
      <dgm:t>
        <a:bodyPr/>
        <a:lstStyle/>
        <a:p>
          <a:r>
            <a:rPr lang="fi-FI" noProof="0" dirty="0">
              <a:solidFill>
                <a:srgbClr val="00436B"/>
              </a:solidFill>
            </a:rPr>
            <a:t>tukee valtakunnallista vertailtavuutta</a:t>
          </a:r>
        </a:p>
      </dgm:t>
    </dgm:pt>
    <dgm:pt modelId="{E6F93DBE-B424-4B7F-9892-793622127138}" type="parTrans" cxnId="{5378AD31-F7CC-4F19-9146-E7209A424251}">
      <dgm:prSet/>
      <dgm:spPr/>
      <dgm:t>
        <a:bodyPr/>
        <a:lstStyle/>
        <a:p>
          <a:endParaRPr lang="en-US"/>
        </a:p>
      </dgm:t>
    </dgm:pt>
    <dgm:pt modelId="{39E6B73A-E9B1-4667-9351-C347001875AF}" type="sibTrans" cxnId="{5378AD31-F7CC-4F19-9146-E7209A424251}">
      <dgm:prSet/>
      <dgm:spPr/>
      <dgm:t>
        <a:bodyPr/>
        <a:lstStyle/>
        <a:p>
          <a:endParaRPr lang="en-US"/>
        </a:p>
      </dgm:t>
    </dgm:pt>
    <dgm:pt modelId="{CE8A658E-ABF1-4B51-8D90-ADE7CD3AD1C9}">
      <dgm:prSet/>
      <dgm:spPr/>
      <dgm:t>
        <a:bodyPr/>
        <a:lstStyle/>
        <a:p>
          <a:r>
            <a:rPr lang="fi-FI" dirty="0"/>
            <a:t>Hanke ei tuota vain dokumenttipohjaa, se rakentaa yhteistä ajattelutapaa onnettomuuksien ehkäisytyön suunnitteluun.</a:t>
          </a:r>
          <a:endParaRPr lang="en-US" dirty="0"/>
        </a:p>
      </dgm:t>
    </dgm:pt>
    <dgm:pt modelId="{78CACF38-8F76-420F-A9DA-41097232E961}" type="parTrans" cxnId="{34508379-68B1-4623-831D-DD76AAA2B55F}">
      <dgm:prSet/>
      <dgm:spPr/>
      <dgm:t>
        <a:bodyPr/>
        <a:lstStyle/>
        <a:p>
          <a:endParaRPr lang="en-US"/>
        </a:p>
      </dgm:t>
    </dgm:pt>
    <dgm:pt modelId="{A84FADE5-05B1-4DE7-95FF-EA33011F3174}" type="sibTrans" cxnId="{34508379-68B1-4623-831D-DD76AAA2B55F}">
      <dgm:prSet/>
      <dgm:spPr/>
      <dgm:t>
        <a:bodyPr/>
        <a:lstStyle/>
        <a:p>
          <a:endParaRPr lang="en-US"/>
        </a:p>
      </dgm:t>
    </dgm:pt>
    <dgm:pt modelId="{916B2659-48BE-47AA-8AAE-4E745E340545}">
      <dgm:prSet/>
      <dgm:spPr/>
      <dgm:t>
        <a:bodyPr/>
        <a:lstStyle/>
        <a:p>
          <a:r>
            <a:rPr lang="fi-FI" dirty="0">
              <a:solidFill>
                <a:srgbClr val="00436B"/>
              </a:solidFill>
            </a:rPr>
            <a:t>tukee monipuolisten onnettomuuksien ehkäisyn palvelujen tuottamista.</a:t>
          </a:r>
          <a:endParaRPr lang="en-US" dirty="0">
            <a:solidFill>
              <a:srgbClr val="00436B"/>
            </a:solidFill>
          </a:endParaRPr>
        </a:p>
      </dgm:t>
    </dgm:pt>
    <dgm:pt modelId="{C9CC21EB-829B-4A9F-9592-3D9D5DEBC2C9}" type="parTrans" cxnId="{2A4C70D7-EDD8-44E8-9232-28F7A7C02C12}">
      <dgm:prSet/>
      <dgm:spPr/>
      <dgm:t>
        <a:bodyPr/>
        <a:lstStyle/>
        <a:p>
          <a:endParaRPr lang="fi-FI"/>
        </a:p>
      </dgm:t>
    </dgm:pt>
    <dgm:pt modelId="{0DBB2BFC-440D-4A67-A652-F3FDDB1EC166}" type="sibTrans" cxnId="{2A4C70D7-EDD8-44E8-9232-28F7A7C02C12}">
      <dgm:prSet/>
      <dgm:spPr/>
      <dgm:t>
        <a:bodyPr/>
        <a:lstStyle/>
        <a:p>
          <a:endParaRPr lang="fi-FI"/>
        </a:p>
      </dgm:t>
    </dgm:pt>
    <dgm:pt modelId="{37BDC2D6-78C7-4B98-AD75-0C7A57E21A2C}" type="pres">
      <dgm:prSet presAssocID="{5E7CACD8-97A3-4748-8401-016BBA2A4591}" presName="linear" presStyleCnt="0">
        <dgm:presLayoutVars>
          <dgm:animLvl val="lvl"/>
          <dgm:resizeHandles val="exact"/>
        </dgm:presLayoutVars>
      </dgm:prSet>
      <dgm:spPr/>
    </dgm:pt>
    <dgm:pt modelId="{8693D3B1-9C2E-4F3C-BFF9-256B3D24B4BA}" type="pres">
      <dgm:prSet presAssocID="{26ECF43B-F6B7-4E4B-85B0-0F17EC4725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3C34875-4298-4A3C-9CFC-2EC6F0A84F0C}" type="pres">
      <dgm:prSet presAssocID="{26ECF43B-F6B7-4E4B-85B0-0F17EC472573}" presName="childText" presStyleLbl="revTx" presStyleIdx="0" presStyleCnt="3">
        <dgm:presLayoutVars>
          <dgm:bulletEnabled val="1"/>
        </dgm:presLayoutVars>
      </dgm:prSet>
      <dgm:spPr/>
    </dgm:pt>
    <dgm:pt modelId="{AA4664D5-BE3D-402A-A76F-AB528EC74696}" type="pres">
      <dgm:prSet presAssocID="{9FDB1315-A733-47BD-BC67-F4CF6E538150}" presName="parentText" presStyleLbl="node1" presStyleIdx="1" presStyleCnt="4" custLinFactNeighborX="6" custLinFactNeighborY="-2169">
        <dgm:presLayoutVars>
          <dgm:chMax val="0"/>
          <dgm:bulletEnabled val="1"/>
        </dgm:presLayoutVars>
      </dgm:prSet>
      <dgm:spPr/>
    </dgm:pt>
    <dgm:pt modelId="{378DE865-BD32-4CAF-95FF-9F55FDF4E1C5}" type="pres">
      <dgm:prSet presAssocID="{9FDB1315-A733-47BD-BC67-F4CF6E538150}" presName="childText" presStyleLbl="revTx" presStyleIdx="1" presStyleCnt="3">
        <dgm:presLayoutVars>
          <dgm:bulletEnabled val="1"/>
        </dgm:presLayoutVars>
      </dgm:prSet>
      <dgm:spPr/>
    </dgm:pt>
    <dgm:pt modelId="{C63874DF-FDA4-4853-A4D2-CF8D9DFD3FE9}" type="pres">
      <dgm:prSet presAssocID="{CAEA81E8-570D-4CDA-9DE3-ADFF8B46D39A}" presName="parentText" presStyleLbl="node1" presStyleIdx="2" presStyleCnt="4" custLinFactNeighborX="-392" custLinFactNeighborY="4121">
        <dgm:presLayoutVars>
          <dgm:chMax val="0"/>
          <dgm:bulletEnabled val="1"/>
        </dgm:presLayoutVars>
      </dgm:prSet>
      <dgm:spPr/>
    </dgm:pt>
    <dgm:pt modelId="{D2CB2379-6B60-4F55-BC8A-3731BF15466B}" type="pres">
      <dgm:prSet presAssocID="{CAEA81E8-570D-4CDA-9DE3-ADFF8B46D39A}" presName="childText" presStyleLbl="revTx" presStyleIdx="2" presStyleCnt="3">
        <dgm:presLayoutVars>
          <dgm:bulletEnabled val="1"/>
        </dgm:presLayoutVars>
      </dgm:prSet>
      <dgm:spPr/>
    </dgm:pt>
    <dgm:pt modelId="{6C4AA5DC-FDD2-4C8B-976F-BC19CE5687FA}" type="pres">
      <dgm:prSet presAssocID="{CE8A658E-ABF1-4B51-8D90-ADE7CD3AD1C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AAF50D-EE0F-4B52-826F-877F53E7709D}" type="presOf" srcId="{29540F2E-9725-4BF2-B9F1-F1799D7B8AC3}" destId="{33C34875-4298-4A3C-9CFC-2EC6F0A84F0C}" srcOrd="0" destOrd="0" presId="urn:microsoft.com/office/officeart/2005/8/layout/vList2"/>
    <dgm:cxn modelId="{91919E19-D546-4C56-904E-73E883F9C218}" type="presOf" srcId="{3656924E-7011-43A4-A339-AC1905C87C9B}" destId="{D2CB2379-6B60-4F55-BC8A-3731BF15466B}" srcOrd="0" destOrd="0" presId="urn:microsoft.com/office/officeart/2005/8/layout/vList2"/>
    <dgm:cxn modelId="{C0FA321F-6353-45A7-B6B8-BBA84C28DB73}" type="presOf" srcId="{9FDB1315-A733-47BD-BC67-F4CF6E538150}" destId="{AA4664D5-BE3D-402A-A76F-AB528EC74696}" srcOrd="0" destOrd="0" presId="urn:microsoft.com/office/officeart/2005/8/layout/vList2"/>
    <dgm:cxn modelId="{8BA9E523-58CD-45E3-B033-C1A2E3669A04}" type="presOf" srcId="{26ECF43B-F6B7-4E4B-85B0-0F17EC472573}" destId="{8693D3B1-9C2E-4F3C-BFF9-256B3D24B4BA}" srcOrd="0" destOrd="0" presId="urn:microsoft.com/office/officeart/2005/8/layout/vList2"/>
    <dgm:cxn modelId="{5378AD31-F7CC-4F19-9146-E7209A424251}" srcId="{CAEA81E8-570D-4CDA-9DE3-ADFF8B46D39A}" destId="{3656924E-7011-43A4-A339-AC1905C87C9B}" srcOrd="0" destOrd="0" parTransId="{E6F93DBE-B424-4B7F-9892-793622127138}" sibTransId="{39E6B73A-E9B1-4667-9351-C347001875AF}"/>
    <dgm:cxn modelId="{5E8AF83F-9761-4941-9D8C-6B8501302D53}" srcId="{5E7CACD8-97A3-4748-8401-016BBA2A4591}" destId="{26ECF43B-F6B7-4E4B-85B0-0F17EC472573}" srcOrd="0" destOrd="0" parTransId="{1DBFDD86-3DD1-4EDF-83EF-22B010996867}" sibTransId="{71A11C07-036E-46E7-B778-0341FCC219BC}"/>
    <dgm:cxn modelId="{C4E4955E-462E-42D5-A66B-9216750D8097}" srcId="{5E7CACD8-97A3-4748-8401-016BBA2A4591}" destId="{CAEA81E8-570D-4CDA-9DE3-ADFF8B46D39A}" srcOrd="2" destOrd="0" parTransId="{B724C1EB-EE9E-4E38-8681-37F156B42DD4}" sibTransId="{EF7006E4-CAF4-4AC8-8BEB-51B32864453A}"/>
    <dgm:cxn modelId="{DE75B862-9FD8-43C5-AACF-803869A82380}" type="presOf" srcId="{CE8A658E-ABF1-4B51-8D90-ADE7CD3AD1C9}" destId="{6C4AA5DC-FDD2-4C8B-976F-BC19CE5687FA}" srcOrd="0" destOrd="0" presId="urn:microsoft.com/office/officeart/2005/8/layout/vList2"/>
    <dgm:cxn modelId="{1F7C0F4A-A9D0-46CF-92B0-68C14D0837E2}" type="presOf" srcId="{51DCC0A3-7D76-4212-A097-F2DFB70A192D}" destId="{33C34875-4298-4A3C-9CFC-2EC6F0A84F0C}" srcOrd="0" destOrd="1" presId="urn:microsoft.com/office/officeart/2005/8/layout/vList2"/>
    <dgm:cxn modelId="{0DE98975-2A1D-481C-945B-63F4EA0FD626}" srcId="{26ECF43B-F6B7-4E4B-85B0-0F17EC472573}" destId="{1799DDB7-F6A1-4C3D-BBCA-FB5B0698FACE}" srcOrd="2" destOrd="0" parTransId="{9626C3F8-1737-4970-8731-394A3389BCF9}" sibTransId="{06C76B2E-6FA7-4F81-9AC3-5C7C23C2B16D}"/>
    <dgm:cxn modelId="{C574BD77-B8FC-405A-A980-45709AFF0497}" srcId="{26ECF43B-F6B7-4E4B-85B0-0F17EC472573}" destId="{51DCC0A3-7D76-4212-A097-F2DFB70A192D}" srcOrd="1" destOrd="0" parTransId="{6919AEF5-335B-4CCB-BA91-255F1E54E31E}" sibTransId="{2E916A0A-4DB1-4298-97C7-580261F5A36E}"/>
    <dgm:cxn modelId="{F6DA3859-718B-49A7-A952-93A4740DCA99}" type="presOf" srcId="{1799DDB7-F6A1-4C3D-BBCA-FB5B0698FACE}" destId="{33C34875-4298-4A3C-9CFC-2EC6F0A84F0C}" srcOrd="0" destOrd="2" presId="urn:microsoft.com/office/officeart/2005/8/layout/vList2"/>
    <dgm:cxn modelId="{34508379-68B1-4623-831D-DD76AAA2B55F}" srcId="{5E7CACD8-97A3-4748-8401-016BBA2A4591}" destId="{CE8A658E-ABF1-4B51-8D90-ADE7CD3AD1C9}" srcOrd="3" destOrd="0" parTransId="{78CACF38-8F76-420F-A9DA-41097232E961}" sibTransId="{A84FADE5-05B1-4DE7-95FF-EA33011F3174}"/>
    <dgm:cxn modelId="{34CE7BCD-D0B6-4E36-94E7-0E69708F81AB}" type="presOf" srcId="{CAEA81E8-570D-4CDA-9DE3-ADFF8B46D39A}" destId="{C63874DF-FDA4-4853-A4D2-CF8D9DFD3FE9}" srcOrd="0" destOrd="0" presId="urn:microsoft.com/office/officeart/2005/8/layout/vList2"/>
    <dgm:cxn modelId="{2A4C70D7-EDD8-44E8-9232-28F7A7C02C12}" srcId="{9FDB1315-A733-47BD-BC67-F4CF6E538150}" destId="{916B2659-48BE-47AA-8AAE-4E745E340545}" srcOrd="0" destOrd="0" parTransId="{C9CC21EB-829B-4A9F-9592-3D9D5DEBC2C9}" sibTransId="{0DBB2BFC-440D-4A67-A652-F3FDDB1EC166}"/>
    <dgm:cxn modelId="{1C6EF5D8-E3CF-4B27-839D-2917215A15E6}" srcId="{5E7CACD8-97A3-4748-8401-016BBA2A4591}" destId="{9FDB1315-A733-47BD-BC67-F4CF6E538150}" srcOrd="1" destOrd="0" parTransId="{2C3FEE26-4168-45CA-8F00-AC3A93DEC318}" sibTransId="{7D4CD242-0E70-4E05-BE21-6F82824BF8B4}"/>
    <dgm:cxn modelId="{20FDC2E0-18F7-4105-9B26-6C3F7F410ADD}" srcId="{26ECF43B-F6B7-4E4B-85B0-0F17EC472573}" destId="{29540F2E-9725-4BF2-B9F1-F1799D7B8AC3}" srcOrd="0" destOrd="0" parTransId="{6DCD5B5B-1A8E-4415-897F-BCB888BF3450}" sibTransId="{6CB9990B-F82A-4F74-BDC8-7663FD64888B}"/>
    <dgm:cxn modelId="{EA5F5EF0-B5CD-4FAF-AA70-A34DB46D0DF1}" type="presOf" srcId="{5E7CACD8-97A3-4748-8401-016BBA2A4591}" destId="{37BDC2D6-78C7-4B98-AD75-0C7A57E21A2C}" srcOrd="0" destOrd="0" presId="urn:microsoft.com/office/officeart/2005/8/layout/vList2"/>
    <dgm:cxn modelId="{11D9F1FE-501D-49D3-84B3-8BAFD23E7323}" type="presOf" srcId="{916B2659-48BE-47AA-8AAE-4E745E340545}" destId="{378DE865-BD32-4CAF-95FF-9F55FDF4E1C5}" srcOrd="0" destOrd="0" presId="urn:microsoft.com/office/officeart/2005/8/layout/vList2"/>
    <dgm:cxn modelId="{DC4EE198-A931-40C7-ACC7-2BB2C0071AA0}" type="presParOf" srcId="{37BDC2D6-78C7-4B98-AD75-0C7A57E21A2C}" destId="{8693D3B1-9C2E-4F3C-BFF9-256B3D24B4BA}" srcOrd="0" destOrd="0" presId="urn:microsoft.com/office/officeart/2005/8/layout/vList2"/>
    <dgm:cxn modelId="{261819CD-18B1-45E5-9B2D-0A5E7863F36D}" type="presParOf" srcId="{37BDC2D6-78C7-4B98-AD75-0C7A57E21A2C}" destId="{33C34875-4298-4A3C-9CFC-2EC6F0A84F0C}" srcOrd="1" destOrd="0" presId="urn:microsoft.com/office/officeart/2005/8/layout/vList2"/>
    <dgm:cxn modelId="{F3A8070E-A2B0-4EF1-AECF-B3DCD6F37626}" type="presParOf" srcId="{37BDC2D6-78C7-4B98-AD75-0C7A57E21A2C}" destId="{AA4664D5-BE3D-402A-A76F-AB528EC74696}" srcOrd="2" destOrd="0" presId="urn:microsoft.com/office/officeart/2005/8/layout/vList2"/>
    <dgm:cxn modelId="{CF2DE2E0-035A-43D5-A16B-C0579B6249AF}" type="presParOf" srcId="{37BDC2D6-78C7-4B98-AD75-0C7A57E21A2C}" destId="{378DE865-BD32-4CAF-95FF-9F55FDF4E1C5}" srcOrd="3" destOrd="0" presId="urn:microsoft.com/office/officeart/2005/8/layout/vList2"/>
    <dgm:cxn modelId="{862C61D2-380E-47A0-9AFB-76D0A05E7D11}" type="presParOf" srcId="{37BDC2D6-78C7-4B98-AD75-0C7A57E21A2C}" destId="{C63874DF-FDA4-4853-A4D2-CF8D9DFD3FE9}" srcOrd="4" destOrd="0" presId="urn:microsoft.com/office/officeart/2005/8/layout/vList2"/>
    <dgm:cxn modelId="{2F2E3214-03D3-4C1F-A431-DE972F96FA1B}" type="presParOf" srcId="{37BDC2D6-78C7-4B98-AD75-0C7A57E21A2C}" destId="{D2CB2379-6B60-4F55-BC8A-3731BF15466B}" srcOrd="5" destOrd="0" presId="urn:microsoft.com/office/officeart/2005/8/layout/vList2"/>
    <dgm:cxn modelId="{893672F4-8A9D-48D0-9A3B-BA9E6783B845}" type="presParOf" srcId="{37BDC2D6-78C7-4B98-AD75-0C7A57E21A2C}" destId="{6C4AA5DC-FDD2-4C8B-976F-BC19CE5687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3D3B1-9C2E-4F3C-BFF9-256B3D24B4BA}">
      <dsp:nvSpPr>
        <dsp:cNvPr id="0" name=""/>
        <dsp:cNvSpPr/>
      </dsp:nvSpPr>
      <dsp:spPr>
        <a:xfrm>
          <a:off x="0" y="17412"/>
          <a:ext cx="11566525" cy="7272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Onnettomuuksien ehkäisytyön tehostaminen ja palvelukyvyn parantaminen </a:t>
          </a:r>
          <a:endParaRPr lang="en-US" sz="2000" kern="1200" dirty="0"/>
        </a:p>
      </dsp:txBody>
      <dsp:txXfrm>
        <a:off x="35500" y="52912"/>
        <a:ext cx="11495525" cy="656228"/>
      </dsp:txXfrm>
    </dsp:sp>
    <dsp:sp modelId="{33C34875-4298-4A3C-9CFC-2EC6F0A84F0C}">
      <dsp:nvSpPr>
        <dsp:cNvPr id="0" name=""/>
        <dsp:cNvSpPr/>
      </dsp:nvSpPr>
      <dsp:spPr>
        <a:xfrm>
          <a:off x="0" y="744640"/>
          <a:ext cx="11566525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23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600" kern="1200" dirty="0">
              <a:solidFill>
                <a:srgbClr val="00436B"/>
              </a:solidFill>
            </a:rPr>
            <a:t>yhdenmukaistamalla suunnittelua, </a:t>
          </a:r>
          <a:endParaRPr lang="en-US" sz="1600" kern="1200" dirty="0">
            <a:solidFill>
              <a:srgbClr val="00436B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600" kern="1200">
              <a:solidFill>
                <a:srgbClr val="00436B"/>
              </a:solidFill>
            </a:rPr>
            <a:t>vahvistamalla riskianalyysin hyödyntämistä </a:t>
          </a:r>
          <a:endParaRPr lang="en-US" sz="1600" kern="1200">
            <a:solidFill>
              <a:srgbClr val="00436B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600" kern="1200" dirty="0">
              <a:solidFill>
                <a:srgbClr val="00436B"/>
              </a:solidFill>
            </a:rPr>
            <a:t>määrittämällä keskeiset käsitteet ja määreet. </a:t>
          </a:r>
          <a:endParaRPr lang="en-US" sz="1600" kern="1200" dirty="0">
            <a:solidFill>
              <a:srgbClr val="00436B"/>
            </a:solidFill>
          </a:endParaRPr>
        </a:p>
      </dsp:txBody>
      <dsp:txXfrm>
        <a:off x="0" y="744640"/>
        <a:ext cx="11566525" cy="745200"/>
      </dsp:txXfrm>
    </dsp:sp>
    <dsp:sp modelId="{AA4664D5-BE3D-402A-A76F-AB528EC74696}">
      <dsp:nvSpPr>
        <dsp:cNvPr id="0" name=""/>
        <dsp:cNvSpPr/>
      </dsp:nvSpPr>
      <dsp:spPr>
        <a:xfrm>
          <a:off x="0" y="1482657"/>
          <a:ext cx="11566525" cy="7272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Valvonnan ja turvallisuusviestinnän suunnittelun yhdistäminen</a:t>
          </a:r>
          <a:endParaRPr lang="en-US" sz="2000" kern="1200" dirty="0"/>
        </a:p>
      </dsp:txBody>
      <dsp:txXfrm>
        <a:off x="35500" y="1518157"/>
        <a:ext cx="11495525" cy="656228"/>
      </dsp:txXfrm>
    </dsp:sp>
    <dsp:sp modelId="{378DE865-BD32-4CAF-95FF-9F55FDF4E1C5}">
      <dsp:nvSpPr>
        <dsp:cNvPr id="0" name=""/>
        <dsp:cNvSpPr/>
      </dsp:nvSpPr>
      <dsp:spPr>
        <a:xfrm>
          <a:off x="0" y="2217069"/>
          <a:ext cx="1156652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23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600" kern="1200" dirty="0">
              <a:solidFill>
                <a:srgbClr val="00436B"/>
              </a:solidFill>
            </a:rPr>
            <a:t>tukee monipuolisten onnettomuuksien ehkäisyn palvelujen tuottamista.</a:t>
          </a:r>
          <a:endParaRPr lang="en-US" sz="1600" kern="1200" dirty="0">
            <a:solidFill>
              <a:srgbClr val="00436B"/>
            </a:solidFill>
          </a:endParaRPr>
        </a:p>
      </dsp:txBody>
      <dsp:txXfrm>
        <a:off x="0" y="2217069"/>
        <a:ext cx="11566525" cy="331200"/>
      </dsp:txXfrm>
    </dsp:sp>
    <dsp:sp modelId="{C63874DF-FDA4-4853-A4D2-CF8D9DFD3FE9}">
      <dsp:nvSpPr>
        <dsp:cNvPr id="0" name=""/>
        <dsp:cNvSpPr/>
      </dsp:nvSpPr>
      <dsp:spPr>
        <a:xfrm>
          <a:off x="0" y="2561917"/>
          <a:ext cx="11566525" cy="7272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Arvioinnin ja seurannan yhdenmukaistaminen</a:t>
          </a:r>
          <a:endParaRPr lang="en-US" sz="2000" kern="1200" dirty="0"/>
        </a:p>
      </dsp:txBody>
      <dsp:txXfrm>
        <a:off x="35500" y="2597417"/>
        <a:ext cx="11495525" cy="656228"/>
      </dsp:txXfrm>
    </dsp:sp>
    <dsp:sp modelId="{D2CB2379-6B60-4F55-BC8A-3731BF15466B}">
      <dsp:nvSpPr>
        <dsp:cNvPr id="0" name=""/>
        <dsp:cNvSpPr/>
      </dsp:nvSpPr>
      <dsp:spPr>
        <a:xfrm>
          <a:off x="0" y="3275497"/>
          <a:ext cx="1156652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723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600" kern="1200" noProof="0" dirty="0">
              <a:solidFill>
                <a:srgbClr val="00436B"/>
              </a:solidFill>
            </a:rPr>
            <a:t>tukee valtakunnallista vertailtavuutta</a:t>
          </a:r>
        </a:p>
      </dsp:txBody>
      <dsp:txXfrm>
        <a:off x="0" y="3275497"/>
        <a:ext cx="11566525" cy="331200"/>
      </dsp:txXfrm>
    </dsp:sp>
    <dsp:sp modelId="{6C4AA5DC-FDD2-4C8B-976F-BC19CE5687FA}">
      <dsp:nvSpPr>
        <dsp:cNvPr id="0" name=""/>
        <dsp:cNvSpPr/>
      </dsp:nvSpPr>
      <dsp:spPr>
        <a:xfrm>
          <a:off x="0" y="3606697"/>
          <a:ext cx="11566525" cy="7272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Hanke ei tuota vain dokumenttipohjaa, se rakentaa yhteistä ajattelutapaa onnettomuuksien ehkäisytyön suunnitteluun.</a:t>
          </a:r>
          <a:endParaRPr lang="en-US" sz="2000" kern="1200" dirty="0"/>
        </a:p>
      </dsp:txBody>
      <dsp:txXfrm>
        <a:off x="35500" y="3642197"/>
        <a:ext cx="11495525" cy="656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0891AB4F-EA15-4D34-A37F-F245DC62D0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C27BD29-75BB-416C-BBDB-B9A345C7D4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95F39-4F15-4500-82B4-75F542D24ADB}" type="datetimeFigureOut">
              <a:rPr lang="fi-FI" smtClean="0"/>
              <a:t>18.6.2026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2B3E6CA-90AA-4D73-AAF2-1ECDB8AF55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/>
              <a:t>Suomen Palopäällystöliitto sppl.fi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2F279FC-9A9A-44F3-B1AB-B0148C079D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408CC-E1BE-435A-94EC-CC1F1EACDD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2060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F099F-00B6-4F42-8372-0CBED38DA230}" type="datetimeFigureOut">
              <a:rPr lang="en-FI" smtClean="0"/>
              <a:t>06/18/2026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F4EA5-5E9A-6146-81DD-0068AE754556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1212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773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60633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3604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791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5721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61726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A97F3-A03B-4954-A3DF-F55A709D839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613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152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A97F3-A03B-4954-A3DF-F55A709D839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50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i-FI"/>
              <a:t>Suomen Palopäällystöliitto sppl.fi</a:t>
            </a:r>
            <a:endParaRPr lang="en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66880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Ohjausryhmän jäsenet: 
• Riku Ahlholm (Helsinki) ja Mikko Puolitaival (Satakunta)  - varajäseninään Jani Jämsä (Etelä-Savo) ja Pekka Itkonen (Helsinki) (Pelastuslaitokset) 
• Jaana Rajakko (Sisäministeriö) 
• Pauliina Kopra (Aluehallintovirasto) 
• Tomi Timonen (Suomen Palopäällystöliitto) 
</a:t>
            </a:r>
          </a:p>
          <a:p>
            <a:r>
              <a:rPr lang="fi-FI" dirty="0"/>
              <a:t>Projektiryhmän jäsenet: (jäsenet nimettiin pelastuslaitosten kumppanuusverkoston ja ehkäisyn asiantuntijaverkoston kautta) 
• Annukka Saine-Kottonen (Helsinki) Turvallisuusviestintä 
• Elena Raitmaa (Varsinais-Suomi) Paloriskiasuminen 
• Jouni Räsänen (Varsinais-Suomi) Valvonta 
• Aleksi Mertsalmi (Pirkanmaa) Tapahtumaturvallisuus 
• Patrick Frank (Itä-Uusimaa) Palontutkinta 
• Riikka-Liisa Kukkonen (Pohjois-Savo) Kemikaalivalvonta 
Projektiryhmä työsti ohjetta ensin laajemmin, sitten kukin jäsen syventyen oman asiantuntijaverkoston edustuksen mukaisesti, oman erityisosaamisen näkökulmasta. </a:t>
            </a:r>
          </a:p>
          <a:p>
            <a:endParaRPr lang="fi-FI" dirty="0"/>
          </a:p>
          <a:p>
            <a:r>
              <a:rPr lang="fi-FI" dirty="0"/>
              <a:t>Hankkeessa kuultiin myös eri pelastuslaitoksia, eri puolelta Suomea ja koetettiin saada näkemyksiä myös muun verkoston henkilöstöltä. 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F4EA5-5E9A-6146-81DD-0068AE754556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1268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7559"/>
            <a:ext cx="9144000" cy="93449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Picture 5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83A183CE-1296-41B5-97E6-930F81F01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8402" y="485192"/>
            <a:ext cx="4975196" cy="43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7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10426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FDE77A0-6C37-4495-B738-609AE7EDE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5" y="6057900"/>
            <a:ext cx="2026715" cy="4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784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uva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4F040-1DEC-8340-B249-35BC4E268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EE9E07E-2A2D-7446-A01A-A8D603E981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580" y="0"/>
            <a:ext cx="602742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AAF0596-CB6F-E268-F07A-9AD77E0B5492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0044923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uvaa 3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4E8BC32-FA63-B74D-A784-F8B1D3BD42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009334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91C16B4-DAF4-824F-BFF5-5D4A865E2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91333" y="0"/>
            <a:ext cx="4009334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DB4B66C-055E-7946-A353-B2492E8EF8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82666" y="0"/>
            <a:ext cx="4009334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FE941F8-E13D-2E05-6DF0-8410B1393F8F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0062396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. loppudia 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AACE-DC54-5446-AED6-CA7FF7754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9308" y="2816192"/>
            <a:ext cx="9144000" cy="852425"/>
          </a:xfrm>
        </p:spPr>
        <p:txBody>
          <a:bodyPr/>
          <a:lstStyle>
            <a:lvl1pPr marL="0" indent="0" algn="ctr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effectLst/>
              </a:rPr>
              <a:t>KIITOS</a:t>
            </a:r>
          </a:p>
          <a:p>
            <a:endParaRPr lang="en-GB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745CF5-500E-5D46-ABE8-99DEA577C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3736" y="5045224"/>
            <a:ext cx="1415143" cy="1225615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57498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loppudia 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AACE-DC54-5446-AED6-CA7FF7754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9308" y="2816192"/>
            <a:ext cx="9144000" cy="852425"/>
          </a:xfrm>
        </p:spPr>
        <p:txBody>
          <a:bodyPr/>
          <a:lstStyle>
            <a:lvl1pPr marL="0" indent="0"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effectLst/>
              </a:rPr>
              <a:t>KIITOS</a:t>
            </a:r>
          </a:p>
          <a:p>
            <a:endParaRPr lang="en-GB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745CF5-500E-5D46-ABE8-99DEA577C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3736" y="5045224"/>
            <a:ext cx="1415143" cy="1225615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99494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Sin. loppudia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AACE-DC54-5446-AED6-CA7FF7754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9308" y="2816192"/>
            <a:ext cx="9144000" cy="852425"/>
          </a:xfrm>
        </p:spPr>
        <p:txBody>
          <a:bodyPr/>
          <a:lstStyle>
            <a:lvl1pPr marL="0" indent="0" algn="ctr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effectLst/>
              </a:rPr>
              <a:t>THANK YOU</a:t>
            </a:r>
          </a:p>
          <a:p>
            <a:endParaRPr lang="en-GB">
              <a:effectLst/>
            </a:endParaRPr>
          </a:p>
        </p:txBody>
      </p:sp>
      <p:pic>
        <p:nvPicPr>
          <p:cNvPr id="6" name="Kuva 5" descr="Kuva, joka sisältää kohteen teksti, logo, Grafiikka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A1E2E3AD-B8A9-FFE7-9541-576A531734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453" y="4143632"/>
            <a:ext cx="2191710" cy="31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235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Pink loppudia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AACE-DC54-5446-AED6-CA7FF7754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9308" y="2816192"/>
            <a:ext cx="9144000" cy="852425"/>
          </a:xfrm>
        </p:spPr>
        <p:txBody>
          <a:bodyPr/>
          <a:lstStyle>
            <a:lvl1pPr marL="0" indent="0"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effectLst/>
              </a:rPr>
              <a:t>THANK YOU</a:t>
            </a:r>
          </a:p>
          <a:p>
            <a:endParaRPr lang="en-GB">
              <a:effectLst/>
            </a:endParaRPr>
          </a:p>
        </p:txBody>
      </p:sp>
      <p:pic>
        <p:nvPicPr>
          <p:cNvPr id="6" name="Kuva 5" descr="Kuva, joka sisältää kohteen teksti, logo, Grafiikka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A1E2E3AD-B8A9-FFE7-9541-576A531734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453" y="4143632"/>
            <a:ext cx="2191710" cy="310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395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. loppudia Turvallista kotimat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AACE-DC54-5446-AED6-CA7FF7754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9308" y="2816192"/>
            <a:ext cx="9144000" cy="852425"/>
          </a:xfrm>
        </p:spPr>
        <p:txBody>
          <a:bodyPr/>
          <a:lstStyle>
            <a:lvl1pPr marL="0" indent="0" algn="ctr">
              <a:buNone/>
              <a:defRPr sz="4800" b="0">
                <a:solidFill>
                  <a:schemeClr val="bg2"/>
                </a:solidFill>
                <a:latin typeface="Lobste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err="1">
                <a:effectLst/>
              </a:rPr>
              <a:t>Turvallista</a:t>
            </a:r>
            <a:r>
              <a:rPr lang="en-GB">
                <a:effectLst/>
              </a:rPr>
              <a:t> </a:t>
            </a:r>
            <a:r>
              <a:rPr lang="en-GB" err="1">
                <a:effectLst/>
              </a:rPr>
              <a:t>kotimatkaa</a:t>
            </a:r>
            <a:endParaRPr lang="en-GB">
              <a:effectLst/>
            </a:endParaRPr>
          </a:p>
          <a:p>
            <a:endParaRPr lang="en-GB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745CF5-500E-5D46-ABE8-99DEA577C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3736" y="5045224"/>
            <a:ext cx="1415143" cy="1225615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22877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alea loppudia KIITOS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2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CFDF8791-6740-E373-E971-6DED8F8F5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83" y="1630742"/>
            <a:ext cx="11565834" cy="3596515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KIITOS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1727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ink loppudia KIITOS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CFDF8791-6740-E373-E971-6DED8F8F5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83" y="1630742"/>
            <a:ext cx="11565834" cy="3596515"/>
          </a:xfrm>
        </p:spPr>
        <p:txBody>
          <a:bodyPr>
            <a:normAutofit/>
          </a:bodyPr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KIITOS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668200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alea loppudia TURVALLISTA KOTIMAT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2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CFDF8791-6740-E373-E971-6DED8F8F5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83" y="1630742"/>
            <a:ext cx="11565834" cy="3596515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chemeClr val="tx2"/>
                </a:solidFill>
                <a:latin typeface="Lobster" panose="00000500000000000000" pitchFamily="2" charset="0"/>
              </a:defRPr>
            </a:lvl1pPr>
          </a:lstStyle>
          <a:p>
            <a:r>
              <a:rPr lang="fi-FI"/>
              <a:t>Turvallista kotimatkaa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3650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95AA46A-8244-A846-A13B-B1E9914C26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B1EB7D5-7A72-45A9-9F8F-00247B02E4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5" y="6057900"/>
            <a:ext cx="2026715" cy="4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70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alea Pink loppudia TURVALLISTA KOTIMAT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accent2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CFDF8791-6740-E373-E971-6DED8F8F5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83" y="1630742"/>
            <a:ext cx="11565834" cy="3596515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chemeClr val="accent2"/>
                </a:solidFill>
                <a:latin typeface="Lobster" panose="00000500000000000000" pitchFamily="2" charset="0"/>
              </a:defRPr>
            </a:lvl1pPr>
          </a:lstStyle>
          <a:p>
            <a:r>
              <a:rPr lang="fi-FI"/>
              <a:t>Turvallista kotimatkaa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996591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nimet + osoite + QR-koo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231B4538-D903-D6B1-71D4-B7ECB155FA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1" y="800100"/>
            <a:ext cx="5346008" cy="1600200"/>
          </a:xfrm>
        </p:spPr>
        <p:txBody>
          <a:bodyPr anchor="b"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Etunimi Sukunimi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C1A0357-EE5F-71D3-5CCA-0EAFD24AA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0853" y="4673944"/>
            <a:ext cx="1993447" cy="1726468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  <p:pic>
        <p:nvPicPr>
          <p:cNvPr id="11" name="Kuva 10" descr="Kuva, joka sisältää kohteen kuvio, kuvakaappaus, pikseli, muotoilu&#10;&#10;Kuvaus luotu automaattisesti">
            <a:extLst>
              <a:ext uri="{FF2B5EF4-FFF2-40B4-BE49-F238E27FC236}">
                <a16:creationId xmlns:a16="http://schemas.microsoft.com/office/drawing/2014/main" id="{1688060F-E3EF-899D-143C-204EC5E52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1299" y="863213"/>
            <a:ext cx="5295900" cy="5295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469F4C-3288-7717-4FC1-11B208BE764B}"/>
              </a:ext>
            </a:extLst>
          </p:cNvPr>
          <p:cNvSpPr txBox="1">
            <a:spLocks/>
          </p:cNvSpPr>
          <p:nvPr userDrawn="1"/>
        </p:nvSpPr>
        <p:spPr>
          <a:xfrm>
            <a:off x="334961" y="2729684"/>
            <a:ext cx="5346008" cy="840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2"/>
                </a:solidFill>
                <a:latin typeface="Nunito Sans Black" panose="00000A00000000000000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endParaRPr lang="en-FI" b="0">
              <a:latin typeface="+mn-lt"/>
            </a:endParaRP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AE7A3F5B-DAAF-1727-CE51-0E19BD62C5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4" y="2505075"/>
            <a:ext cx="5346006" cy="16002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etunimi.sukunimi@sppl.fi</a:t>
            </a:r>
            <a:br>
              <a:rPr lang="fi-FI"/>
            </a:br>
            <a:r>
              <a:rPr lang="fi-FI"/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71941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33D46C1-29AF-43F0-96A0-D0B6FDA16CB1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26049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  <a:noFill/>
        </p:spPr>
        <p:txBody>
          <a:bodyPr/>
          <a:lstStyle>
            <a:lvl1pPr algn="ctr"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9F9159A-A92F-48D0-A172-6EA56F6346D3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5">
                    <a:lumMod val="10000"/>
                    <a:lumOff val="9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5">
                    <a:lumMod val="10000"/>
                    <a:lumOff val="9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644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  <a:noFill/>
        </p:spPr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2939A44-B16A-494A-8AD6-F5F119D2C3EB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1">
                    <a:lumMod val="40000"/>
                    <a:lumOff val="6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567076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  <a:noFill/>
        </p:spPr>
        <p:txBody>
          <a:bodyPr/>
          <a:lstStyle>
            <a:lvl1pPr algn="ctr"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F123494-7712-499F-B083-8A0E24364D02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065843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  <a:noFill/>
        </p:spPr>
        <p:txBody>
          <a:bodyPr/>
          <a:lstStyle>
            <a:lvl1pPr algn="ctr"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474E8FB-15F5-4506-B213-55E17D97CE3B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4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825016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D45CF22-B97E-4A1E-B8D2-62E4A8D1FF39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283714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</p:spPr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EADC0CF-9F66-4D45-902F-3505A723D7D0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3537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290839-F206-6649-A698-BA660BE0F3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383125" cy="234660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905FA6-7CA4-834A-8C63-8EB477570C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701" y="0"/>
            <a:ext cx="2392680" cy="407069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F38A9A4-A743-AD4E-930A-4D6CCAD82F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450465"/>
            <a:ext cx="4152900" cy="234660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C6C600E-77CC-A144-A98F-1226E0C8CF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4339" y="2450465"/>
            <a:ext cx="2300923" cy="4407178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7AEAD20-CDAC-444B-9199-A34DD739B5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21140" y="0"/>
            <a:ext cx="3070860" cy="280352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8FD9BA-B42E-9C43-8C60-B3078CE6CE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4891694"/>
            <a:ext cx="4152900" cy="196594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5D5325B-906E-CC4C-A375-DC63765C2E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21141" y="2890983"/>
            <a:ext cx="3070860" cy="396666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722668A-53E4-C64C-BA91-E2FE9CA583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83801" y="9237"/>
            <a:ext cx="4061461" cy="234660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37DF0B5-50ED-EF41-A5D6-2FB58E74C5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36701" y="4157288"/>
            <a:ext cx="2392362" cy="2700712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D6EB210-5E44-46CF-A78B-5261170DB7FD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52505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grassy field&#10;&#10;Description automatically generated">
            <a:extLst>
              <a:ext uri="{FF2B5EF4-FFF2-40B4-BE49-F238E27FC236}">
                <a16:creationId xmlns:a16="http://schemas.microsoft.com/office/drawing/2014/main" id="{E062E573-9FC5-1A48-8E14-B11B6D80D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6" t="1829" r="25226" b="1829"/>
          <a:stretch/>
        </p:blipFill>
        <p:spPr>
          <a:xfrm rot="16200000">
            <a:off x="2667001" y="-2667001"/>
            <a:ext cx="6857999" cy="1219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98CFB4-BDDF-AE45-8124-690DB9ADBA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7559"/>
            <a:ext cx="9144000" cy="8465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B3A1775-84E7-40A4-A71D-F5A558A3C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8403" y="485192"/>
            <a:ext cx="4975195" cy="43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12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538077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FF52CD-5AFA-B94D-849A-701D014DB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28557-867D-964D-AC5B-499E5E61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15" y="501649"/>
            <a:ext cx="10515600" cy="2081295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FA08-FFE3-A84C-87B3-9AD6CB03E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015" y="2678907"/>
            <a:ext cx="10515600" cy="65818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0FD7B-ECCC-4A89-8BD5-66E189D31766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994090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FF52CD-5AFA-B94D-849A-701D014DB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28557-867D-964D-AC5B-499E5E611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015" y="501649"/>
            <a:ext cx="10515600" cy="2790826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</a:t>
            </a:r>
            <a:br>
              <a:rPr lang="en-GB"/>
            </a:br>
            <a:r>
              <a:rPr lang="en-GB"/>
              <a:t>edit Master </a:t>
            </a:r>
            <a:br>
              <a:rPr lang="en-GB"/>
            </a:br>
            <a:r>
              <a:rPr lang="en-GB"/>
              <a:t>title style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6D4BC32-5335-40D9-A1A5-033F16A42C60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317319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4"/>
            <a:ext cx="5698435" cy="444521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14999" cy="444521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D81E4-E4AF-D54B-9C5C-F015E9B5A30C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01066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7698170" cy="131458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7698170" cy="45307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68D8265-8551-894B-93D8-C7E7EF526D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8984" y="0"/>
            <a:ext cx="405301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649D5-870B-430D-9FEA-D21987DB1743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929255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BAE375-85E2-4E42-B39D-8AB531366CF0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35853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6" y="365126"/>
            <a:ext cx="3558656" cy="131458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3558657" cy="45307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5077D6E-8624-6648-B908-F35D2FC707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8324" y="0"/>
            <a:ext cx="80936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B6EA6-D8BD-412F-A965-94FFF3286BF0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613159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614" y="365126"/>
            <a:ext cx="7599316" cy="131458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614" y="1825625"/>
            <a:ext cx="7599316" cy="45307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68D8265-8551-894B-93D8-C7E7EF526D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05301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FEF98-CD36-B749-83C9-18A21C1F1B2F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604215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100" y="365125"/>
            <a:ext cx="5522099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100" y="1825625"/>
            <a:ext cx="5522099" cy="444521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7B107-B572-2A43-A05E-41E582DBA761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570228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615" y="365126"/>
            <a:ext cx="3558656" cy="131458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5614" y="1825625"/>
            <a:ext cx="3558657" cy="45307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5077D6E-8624-6648-B908-F35D2FC707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0936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31F28-65D6-7040-B06E-27AD035D4FD8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14375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91B04C7-0F4A-4C6A-9472-9468F785A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5" y="6057900"/>
            <a:ext cx="2026715" cy="4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86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959F89E-8B45-4D04-A5B5-187DEFD6171B}"/>
              </a:ext>
            </a:extLst>
          </p:cNvPr>
          <p:cNvSpPr txBox="1"/>
          <p:nvPr userDrawn="1"/>
        </p:nvSpPr>
        <p:spPr>
          <a:xfrm>
            <a:off x="321365" y="6367041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387207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707D15A-7D47-412C-969C-6F30F2A136A3}"/>
              </a:ext>
            </a:extLst>
          </p:cNvPr>
          <p:cNvSpPr txBox="1"/>
          <p:nvPr userDrawn="1"/>
        </p:nvSpPr>
        <p:spPr>
          <a:xfrm>
            <a:off x="321365" y="6367041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83800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BE4ED03-FF5D-42BF-A78D-39AC437F3ABD}"/>
              </a:ext>
            </a:extLst>
          </p:cNvPr>
          <p:cNvSpPr txBox="1"/>
          <p:nvPr userDrawn="1"/>
        </p:nvSpPr>
        <p:spPr>
          <a:xfrm>
            <a:off x="321365" y="6367041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248073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B8A78EA-1194-4136-8529-1C97AE716DB8}"/>
              </a:ext>
            </a:extLst>
          </p:cNvPr>
          <p:cNvSpPr txBox="1"/>
          <p:nvPr userDrawn="1"/>
        </p:nvSpPr>
        <p:spPr>
          <a:xfrm>
            <a:off x="321365" y="6367041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508259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C7C9B8F-FFCC-47F7-9474-2F6D9B762CCF}"/>
              </a:ext>
            </a:extLst>
          </p:cNvPr>
          <p:cNvSpPr txBox="1"/>
          <p:nvPr userDrawn="1"/>
        </p:nvSpPr>
        <p:spPr>
          <a:xfrm>
            <a:off x="321365" y="6367041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accent6">
                    <a:lumMod val="20000"/>
                    <a:lumOff val="80000"/>
                  </a:schemeClr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108107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EA89172-9A73-481D-A832-99C101FE48C0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078325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4032322-B8CA-4155-8EBD-2710EE53DF9F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90471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FEDA4DFD-AC71-4807-BA26-87D84696D487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958482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BCD0B5-E763-42EC-92D5-50DBAF459A3B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372286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D248-0A2E-B347-864A-3321804F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6" y="365125"/>
            <a:ext cx="11517088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C3729-A376-D24A-BEB1-54658C185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456" y="1681163"/>
            <a:ext cx="56601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1DF06-B94E-B14C-8773-EB5B5CAFC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456" y="2505075"/>
            <a:ext cx="5660119" cy="376576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575F8-FF19-884C-810A-9EF58B008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7083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89984-7FD0-D640-8C1F-B53098367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08372" cy="376576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CD6E6-20D0-4442-985E-53694248D868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12347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3365F09-B295-4E9D-A144-2222C6D7DE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5" y="6057900"/>
            <a:ext cx="2026715" cy="4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88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07FC6-164A-1444-B683-E4F108E64A61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151730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FC543E64-FDE3-4869-A5AB-246EDB31CEE6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553656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4F040-1DEC-8340-B249-35BC4E268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EE9E07E-2A2D-7446-A01A-A8D603E981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580" y="0"/>
            <a:ext cx="602742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E9E9484-E5E3-4B57-8CBB-F8EAD06215D7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2881728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4E8BC32-FA63-B74D-A784-F8B1D3BD42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009334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091C16B4-DAF4-824F-BFF5-5D4A865E2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91333" y="0"/>
            <a:ext cx="4009334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DB4B66C-055E-7946-A353-B2492E8EF8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82666" y="0"/>
            <a:ext cx="4009334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BAB2B-7AB0-45B9-B120-55C003E9E86D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512777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26DF-7783-4648-9083-E9559438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6" y="457200"/>
            <a:ext cx="577734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6DEB7-B047-6444-8538-9B462BEE4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982" y="457200"/>
            <a:ext cx="5680362" cy="581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31172-4432-A64B-AD27-0465EA35A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656" y="2230582"/>
            <a:ext cx="5777344" cy="4040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5CCA9-092C-1847-AC5D-FDCA6A3F659F}"/>
              </a:ext>
            </a:extLst>
          </p:cNvPr>
          <p:cNvSpPr txBox="1"/>
          <p:nvPr userDrawn="1"/>
        </p:nvSpPr>
        <p:spPr>
          <a:xfrm>
            <a:off x="8942390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4052399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26DF-7783-4648-9083-E9559438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6" y="457200"/>
            <a:ext cx="577734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31172-4432-A64B-AD27-0465EA35A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656" y="2230582"/>
            <a:ext cx="5777344" cy="40402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88D0F20-0246-8540-B350-198DAD48E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73788" y="0"/>
            <a:ext cx="601821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13CFFDE-54EE-4C0C-B25C-95FCB97E51E2}"/>
              </a:ext>
            </a:extLst>
          </p:cNvPr>
          <p:cNvSpPr txBox="1"/>
          <p:nvPr userDrawn="1"/>
        </p:nvSpPr>
        <p:spPr>
          <a:xfrm>
            <a:off x="321365" y="6367041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4014377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19AACE-DC54-5446-AED6-CA7FF7754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9308" y="2816192"/>
            <a:ext cx="9144000" cy="852425"/>
          </a:xfr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>
                <a:effectLst/>
              </a:rPr>
              <a:t>Muokkaa alaotsikon perustyyliä napsautt.</a:t>
            </a:r>
            <a:endParaRPr lang="en-GB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745CF5-500E-5D46-ABE8-99DEA577C9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3736" y="5045224"/>
            <a:ext cx="1415143" cy="1225615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8791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pudia nimet + osoite + QR-koo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231B4538-D903-D6B1-71D4-B7ECB155FA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1" y="800100"/>
            <a:ext cx="5346008" cy="1600200"/>
          </a:xfrm>
        </p:spPr>
        <p:txBody>
          <a:bodyPr anchor="b"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Etunimi Sukunimi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C1A0357-EE5F-71D3-5CCA-0EAFD24AA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0853" y="4673944"/>
            <a:ext cx="1993447" cy="1726468"/>
          </a:xfrm>
          <a:prstGeom prst="rect">
            <a:avLst/>
          </a:prstGeom>
          <a:noFill/>
          <a:effectLst>
            <a:reflection endPos="0" dir="5400000" sy="-100000" algn="bl" rotWithShape="0"/>
          </a:effectLst>
        </p:spPr>
      </p:pic>
      <p:pic>
        <p:nvPicPr>
          <p:cNvPr id="11" name="Kuva 10" descr="Kuva, joka sisältää kohteen kuvio, kuvakaappaus, pikseli, muotoilu&#10;&#10;Kuvaus luotu automaattisesti">
            <a:extLst>
              <a:ext uri="{FF2B5EF4-FFF2-40B4-BE49-F238E27FC236}">
                <a16:creationId xmlns:a16="http://schemas.microsoft.com/office/drawing/2014/main" id="{1688060F-E3EF-899D-143C-204EC5E52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1299" y="863213"/>
            <a:ext cx="5295900" cy="52959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469F4C-3288-7717-4FC1-11B208BE764B}"/>
              </a:ext>
            </a:extLst>
          </p:cNvPr>
          <p:cNvSpPr txBox="1">
            <a:spLocks/>
          </p:cNvSpPr>
          <p:nvPr userDrawn="1"/>
        </p:nvSpPr>
        <p:spPr>
          <a:xfrm>
            <a:off x="334961" y="2729684"/>
            <a:ext cx="5346008" cy="840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2"/>
                </a:solidFill>
                <a:latin typeface="Nunito Sans Black" panose="00000A00000000000000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endParaRPr lang="en-FI" b="0">
              <a:latin typeface="+mn-lt"/>
            </a:endParaRP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AE7A3F5B-DAAF-1727-CE51-0E19BD62C5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964" y="2505075"/>
            <a:ext cx="5346006" cy="16002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etunimi.sukunimi@sppl.fi</a:t>
            </a:r>
            <a:br>
              <a:rPr lang="fi-FI"/>
            </a:br>
            <a:r>
              <a:rPr lang="fi-FI"/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411024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alea otsikko + sisältö + leim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-74141" y="-107092"/>
            <a:ext cx="12266141" cy="696509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7256E343-2912-108B-F38E-7C52BFB32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5076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alea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CD78CE9-D8D7-E7EE-AAB6-11E0C1E4ED80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16738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10426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49A10FF-AF07-4F2D-905D-2CC0214C71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5" y="6057900"/>
            <a:ext cx="2026715" cy="4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27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6/18/2026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16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6/18/2026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83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. pää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7559"/>
            <a:ext cx="9144000" cy="93449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pic>
        <p:nvPicPr>
          <p:cNvPr id="6" name="Picture 5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83A183CE-1296-41B5-97E6-930F81F01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8402" y="485192"/>
            <a:ext cx="4975196" cy="43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9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pää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grassy field&#10;&#10;Description automatically generated">
            <a:extLst>
              <a:ext uri="{FF2B5EF4-FFF2-40B4-BE49-F238E27FC236}">
                <a16:creationId xmlns:a16="http://schemas.microsoft.com/office/drawing/2014/main" id="{E062E573-9FC5-1A48-8E14-B11B6D80D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001" y="-2667001"/>
            <a:ext cx="6857999" cy="1219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98CFB4-BDDF-AE45-8124-690DB9ADBA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7559"/>
            <a:ext cx="9144000" cy="84657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B3A1775-84E7-40A4-A71D-F5A558A3C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8403" y="485192"/>
            <a:ext cx="4975195" cy="437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04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n. pää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pic>
        <p:nvPicPr>
          <p:cNvPr id="5" name="Kuva 4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15A9D1BC-E92B-A25E-1BBD-084C11F55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pic>
        <p:nvPicPr>
          <p:cNvPr id="8" name="Kuva 7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892B4070-0C27-8279-0B02-5078E8CE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" y="5492304"/>
            <a:ext cx="3218897" cy="858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38119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_Sin. pää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pic>
        <p:nvPicPr>
          <p:cNvPr id="5" name="Kuva 4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15A9D1BC-E92B-A25E-1BBD-084C11F55D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pic>
        <p:nvPicPr>
          <p:cNvPr id="6" name="Kuva 5" descr="Kuva, joka sisältää kohteen teksti, Fontti, Grafiikka, graafinen suunnittelu&#10;&#10;Tekoälyn generoima sisältö voi olla virheellistä.">
            <a:extLst>
              <a:ext uri="{FF2B5EF4-FFF2-40B4-BE49-F238E27FC236}">
                <a16:creationId xmlns:a16="http://schemas.microsoft.com/office/drawing/2014/main" id="{EAF7990C-FA80-CA04-B6D2-FD7E87CA6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" y="5492303"/>
            <a:ext cx="2842294" cy="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6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aalea pää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pic>
        <p:nvPicPr>
          <p:cNvPr id="6" name="Kuva 5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D05CC24A-206A-D731-2C9D-DD38C4705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pic>
        <p:nvPicPr>
          <p:cNvPr id="5" name="Kuva 4" descr="Kuva, joka sisältää kohteen Grafiikka, kuvakaappaus, graafinen suunnittelu, Fontti&#10;&#10;Tekoälyllä luotu sisältö voi olla virheellistä.">
            <a:extLst>
              <a:ext uri="{FF2B5EF4-FFF2-40B4-BE49-F238E27FC236}">
                <a16:creationId xmlns:a16="http://schemas.microsoft.com/office/drawing/2014/main" id="{ACE84769-F843-9A31-AE08-B560F0FF4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" y="5485692"/>
            <a:ext cx="3191208" cy="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5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_Vaalea pää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pic>
        <p:nvPicPr>
          <p:cNvPr id="6" name="Kuva 5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D05CC24A-206A-D731-2C9D-DD38C4705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pic>
        <p:nvPicPr>
          <p:cNvPr id="9" name="Kuva 8" descr="Kuva, joka sisältää kohteen Grafiikka, clipart, Karmiini, animaatio&#10;&#10;Tekoälyn generoima sisältö voi olla virheellistä.">
            <a:extLst>
              <a:ext uri="{FF2B5EF4-FFF2-40B4-BE49-F238E27FC236}">
                <a16:creationId xmlns:a16="http://schemas.microsoft.com/office/drawing/2014/main" id="{CCAF4B7C-E520-0C33-514B-EF6D948151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57" y="5300755"/>
            <a:ext cx="3227135" cy="127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46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n. otsikkodia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F621D76-36BF-095E-756D-939DADF4D499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637759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n. otsikkodia pinkki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F621D76-36BF-095E-756D-939DADF4D499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33907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12682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8CA0C-B9C1-4AA6-AA22-27A8874D4C8C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bg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252679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aalea otsikkodia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D6B6F93-E05B-2C62-37F0-4268311B7F6B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3064206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aalea otsikkodia pinkki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D8DA582-E00A-2292-8F17-E504F81D0C86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1">
                    <a:lumMod val="65000"/>
                    <a:lumOff val="35000"/>
                  </a:schemeClr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118099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inkki otsikkodia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10426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CB91A2A-6A34-F3B7-A290-D9DFC2E95F61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995377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.pun. otsikkodia +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10426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CB91A2A-6A34-F3B7-A290-D9DFC2E95F61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3610164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n. otsikkodia +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53744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32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F621D76-36BF-095E-756D-939DADF4D499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36613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aalea otsikkodia +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03487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320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D6B6F93-E05B-2C62-37F0-4268311B7F6B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439621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n.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AC01D0C-0AF2-ABC3-9C6A-C66321A2C4FB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505445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n. väli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AC01D0C-0AF2-ABC3-9C6A-C66321A2C4FB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306969EF-47E5-5BE3-D430-83E0EEF71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1630742"/>
            <a:ext cx="8591551" cy="3596515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158575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un.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  <a:noFill/>
        </p:spPr>
        <p:txBody>
          <a:bodyPr/>
          <a:lstStyle>
            <a:lvl1pPr algn="ctr"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B555C0A-02B9-825F-11C7-1AF9E0C4D8C2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651505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un. väli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7F890E-F96E-A744-88EB-A735B78A68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E4F25EE1-3F6F-05EF-C4CF-3145580D4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1630742"/>
            <a:ext cx="8553451" cy="3596515"/>
          </a:xfrm>
          <a:noFill/>
        </p:spPr>
        <p:txBody>
          <a:bodyPr>
            <a:normAutofit/>
          </a:bodyPr>
          <a:lstStyle>
            <a:lvl1pPr algn="ctr">
              <a:defRPr sz="54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1B555C0A-02B9-825F-11C7-1AF9E0C4D8C2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703312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8B08DA3-08FA-4408-A5D6-446D64E77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455" y="6057900"/>
            <a:ext cx="2026715" cy="4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1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väliotsikko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CFDF8791-6740-E373-E971-6DED8F8F5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9C7C94-AF0F-8CFB-04B7-A5E69CA5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1630742"/>
            <a:ext cx="8553451" cy="3596515"/>
          </a:xfrm>
          <a:noFill/>
        </p:spPr>
        <p:txBody>
          <a:bodyPr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344457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ale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3" y="1630742"/>
            <a:ext cx="11565834" cy="359651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2"/>
                </a:solidFill>
              </a:rPr>
              <a:t>sppl.fi</a:t>
            </a:r>
          </a:p>
        </p:txBody>
      </p:sp>
    </p:spTree>
    <p:extLst>
      <p:ext uri="{BB962C8B-B14F-4D97-AF65-F5344CB8AC3E}">
        <p14:creationId xmlns:p14="http://schemas.microsoft.com/office/powerpoint/2010/main" val="2975178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alea väliotsikko + le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915FE7-2C82-1847-AC89-3D50C1245A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C311FE0E-0877-9B28-A4DA-12E2B7290E5C}"/>
              </a:ext>
            </a:extLst>
          </p:cNvPr>
          <p:cNvSpPr txBox="1"/>
          <p:nvPr userDrawn="1"/>
        </p:nvSpPr>
        <p:spPr>
          <a:xfrm>
            <a:off x="409575" y="637222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tx2"/>
                </a:solidFill>
              </a:rPr>
              <a:t>sppl.fi</a:t>
            </a:r>
          </a:p>
        </p:txBody>
      </p:sp>
      <p:pic>
        <p:nvPicPr>
          <p:cNvPr id="4" name="Kuva 3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CFDF8791-6740-E373-E971-6DED8F8F58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49" y="1630742"/>
            <a:ext cx="9163051" cy="3596515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147756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gall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290839-F206-6649-A698-BA660BE0F3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383125" cy="234660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905FA6-7CA4-834A-8C63-8EB477570C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701" y="0"/>
            <a:ext cx="2392680" cy="4070697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F38A9A4-A743-AD4E-930A-4D6CCAD82F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450465"/>
            <a:ext cx="4152900" cy="234660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C6C600E-77CC-A144-A98F-1226E0C8CFB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4339" y="2450465"/>
            <a:ext cx="2300923" cy="4407178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7AEAD20-CDAC-444B-9199-A34DD739B5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21140" y="0"/>
            <a:ext cx="3070860" cy="2803525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8FD9BA-B42E-9C43-8C60-B3078CE6CE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4891694"/>
            <a:ext cx="4152900" cy="1965949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5D5325B-906E-CC4C-A375-DC63765C2E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21141" y="2890983"/>
            <a:ext cx="3070860" cy="396666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722668A-53E4-C64C-BA91-E2FE9CA583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83801" y="9237"/>
            <a:ext cx="4061461" cy="2346604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37DF0B5-50ED-EF41-A5D6-2FB58E74C5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36701" y="4157288"/>
            <a:ext cx="2392362" cy="2700712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65860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+ sisältö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3043890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628108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otsikko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-57665" y="-65903"/>
            <a:ext cx="12249665" cy="692390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30241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otsikko + sisältö + leim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-74141" y="-107092"/>
            <a:ext cx="12266141" cy="696509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Kuva, joka sisältää kohteen teksti, juliste, Fontti, Grafiikka&#10;&#10;Kuvaus luotu automaattisesti">
            <a:extLst>
              <a:ext uri="{FF2B5EF4-FFF2-40B4-BE49-F238E27FC236}">
                <a16:creationId xmlns:a16="http://schemas.microsoft.com/office/drawing/2014/main" id="{7256E343-2912-108B-F38E-7C52BFB32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rcRect l="19956" r="17533" b="45196"/>
          <a:stretch/>
        </p:blipFill>
        <p:spPr>
          <a:xfrm>
            <a:off x="4324789" y="936509"/>
            <a:ext cx="7743386" cy="5921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8398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/Valk. otsikko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5422209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41C29DB1-6650-D4E9-A590-B26C4D728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8425" y="365125"/>
            <a:ext cx="5438775" cy="1389534"/>
          </a:xfrm>
        </p:spPr>
        <p:txBody>
          <a:bodyPr>
            <a:normAutofit/>
          </a:bodyPr>
          <a:lstStyle>
            <a:lvl1pPr marL="0" indent="0">
              <a:buNone/>
              <a:defRPr lang="fi-FI" sz="3600" b="1" i="0" kern="1200" dirty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65521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./Valk. otsikko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231B4538-D903-D6B1-71D4-B7ECB155FA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542220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78307CF5-386D-23FE-5B78-63DBC310D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8425" y="365125"/>
            <a:ext cx="5391150" cy="1319213"/>
          </a:xfrm>
        </p:spPr>
        <p:txBody>
          <a:bodyPr/>
          <a:lstStyle>
            <a:lvl1pPr marL="0" indent="0">
              <a:buNone/>
              <a:defRPr lang="en-FI" sz="3600" b="1" i="0" kern="1200" dirty="0" smtClean="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Muokkaa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ots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perustyyl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napsautt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FI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354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AF3C8-3D57-469A-98BD-45714F9D9037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363554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./Valk. otsikko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AEED409-5325-3B7B-05BE-CABE5AF78DC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542220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49B4AA51-0843-BC55-7FE0-0F4B38A839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8424" y="365125"/>
            <a:ext cx="5391150" cy="1389063"/>
          </a:xfrm>
        </p:spPr>
        <p:txBody>
          <a:bodyPr/>
          <a:lstStyle>
            <a:lvl1pPr marL="0" indent="0">
              <a:buNone/>
              <a:defRPr lang="en-FI" sz="36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Muokkaa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ots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perustyyl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napsautt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FI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0539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./Valk. otsikko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AEED409-5325-3B7B-05BE-CABE5AF78DC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86969A-963E-0101-BD6B-2FD4212D829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276D7-9A38-9246-A92A-6056CFAF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542220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E0D5-6D4D-604D-9348-B17EE882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6" y="1825625"/>
            <a:ext cx="5422209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4A8CC-3651-4465-8F9E-DB131255A38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4C809B-D203-A329-39D5-FE1AC220FF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8425" y="1866706"/>
            <a:ext cx="5422209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/>
              <a:t>viides taso</a:t>
            </a:r>
            <a:endParaRPr lang="en-FI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4"/>
            <a:endParaRPr lang="en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3DE478-FED9-0EDE-72A9-23ECDB750867}"/>
              </a:ext>
            </a:extLst>
          </p:cNvPr>
          <p:cNvSpPr txBox="1">
            <a:spLocks/>
          </p:cNvSpPr>
          <p:nvPr userDrawn="1"/>
        </p:nvSpPr>
        <p:spPr>
          <a:xfrm>
            <a:off x="6448424" y="365125"/>
            <a:ext cx="54222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Nunito Sans Black" panose="00000A00000000000000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FI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58FD170C-CEE1-E942-47A2-6940E9CE2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8424" y="371475"/>
            <a:ext cx="5391150" cy="1319213"/>
          </a:xfrm>
        </p:spPr>
        <p:txBody>
          <a:bodyPr/>
          <a:lstStyle>
            <a:lvl1pPr marL="0" indent="0">
              <a:buNone/>
              <a:defRPr lang="en-FI" sz="3600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Muokkaa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ots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perustyyl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</a:rPr>
              <a:t>napsautt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FI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65894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väliotsikko + al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FF52CD-5AFA-B94D-849A-701D014DB7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2000" cy="3429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428557-867D-964D-AC5B-499E5E61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15" y="501649"/>
            <a:ext cx="10515600" cy="2081295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AFA08-FFE3-A84C-87B3-9AD6CB03E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015" y="2678907"/>
            <a:ext cx="10515600" cy="6581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4114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7698170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7698170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68D8265-8551-894B-93D8-C7E7EF526D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8984" y="0"/>
            <a:ext cx="405301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4196C-4C3B-0FC2-6893-9479BDACFC8C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306515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4EADD-6AD4-C3FD-8A6B-3471D25C7729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39319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6" y="365126"/>
            <a:ext cx="3558656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3558657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5077D6E-8624-6648-B908-F35D2FC707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8324" y="0"/>
            <a:ext cx="80936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EEBB433-AB1B-9311-409A-99E6364D14BC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441014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614" y="365126"/>
            <a:ext cx="7599316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4614" y="1825625"/>
            <a:ext cx="7599316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68D8265-8551-894B-93D8-C7E7EF526D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05301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62D7E-5AAE-7E40-AC41-01F4FC46368E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541224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100" y="365125"/>
            <a:ext cx="5435599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100" y="1825625"/>
            <a:ext cx="5435599" cy="444521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571AB-691F-4845-B3BB-F1B879FD59F1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9545555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615" y="365126"/>
            <a:ext cx="3558656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5614" y="1825625"/>
            <a:ext cx="3558657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05077D6E-8624-6648-B908-F35D2FC707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0936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51A3-BF8F-944E-ADFD-B3ECB19FA6E9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160575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CD78CE9-D8D7-E7EE-AAB6-11E0C1E4ED80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93646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8EB956-C7C3-C34D-ACA9-23DFE9D5E0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4CAC2-D741-8A40-ACA4-14397E90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650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68DA1-54A9-F944-8DF5-282A7557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FI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70D206-5962-4075-9AB6-F6BD424654E4}"/>
              </a:ext>
            </a:extLst>
          </p:cNvPr>
          <p:cNvSpPr txBox="1"/>
          <p:nvPr userDrawn="1"/>
        </p:nvSpPr>
        <p:spPr>
          <a:xfrm>
            <a:off x="8934108" y="6338627"/>
            <a:ext cx="294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s</a:t>
            </a:r>
            <a:r>
              <a:rPr lang="en-FI" sz="1400" b="1" i="0">
                <a:solidFill>
                  <a:schemeClr val="tx1"/>
                </a:solidFill>
                <a:latin typeface="Tw Cen MT" panose="020B0602020104020603" pitchFamily="34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146724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.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EC8BEA9-D29A-BEDB-B9E2-2B713327EFFC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0792848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.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79961AF-49A8-40F2-60E2-3BFBA9C7FF81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460186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otsikko + sisältö + oik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4D241-94CE-D148-8E44-F9D45AFFEF3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3A567-5FA6-6F48-9D8B-7EA8C0326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2988CB-F49E-C145-B2D9-D67F430F1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AC92DA4-8BDC-730C-EC59-C0DE113AB304}"/>
              </a:ext>
            </a:extLst>
          </p:cNvPr>
          <p:cNvSpPr txBox="1"/>
          <p:nvPr userDrawn="1"/>
        </p:nvSpPr>
        <p:spPr>
          <a:xfrm>
            <a:off x="321365" y="6492874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2478403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A3E465A-3D15-CAAA-897B-130D1D24D2A1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7907336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.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A3E465A-3D15-CAAA-897B-130D1D24D2A1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34365471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.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C3C522D-249D-7DB4-FE95-A1B5148D717D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11704262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otsikko + sisältö + vas.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E6BCA-E06B-8F4F-A53E-468935E99DF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CCF2B-7076-3848-A928-0B6B9AE0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3E53-3185-A549-979E-C665D57E7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  <a:latin typeface="+mn-lt"/>
              </a:defRPr>
            </a:lvl2pPr>
            <a:lvl3pPr>
              <a:defRPr>
                <a:solidFill>
                  <a:schemeClr val="bg2"/>
                </a:solidFill>
                <a:latin typeface="+mn-lt"/>
              </a:defRPr>
            </a:lvl3pPr>
            <a:lvl4pPr>
              <a:defRPr>
                <a:solidFill>
                  <a:schemeClr val="bg2"/>
                </a:solidFill>
                <a:latin typeface="+mn-lt"/>
              </a:defRPr>
            </a:lvl4pPr>
            <a:lvl5pPr>
              <a:defRPr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C85629-8C42-6C4A-AB58-5971F8C28E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en-FI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CAE6661-D5B3-6A1E-42AD-A033BB59146B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solidFill>
                  <a:schemeClr val="bg2"/>
                </a:solidFill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4449056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Otsikko + 2 väliotsikkoa + sisältö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D248-0A2E-B347-864A-3321804F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6" y="365125"/>
            <a:ext cx="11517088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C3729-A376-D24A-BEB1-54658C185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456" y="1681163"/>
            <a:ext cx="566012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1DF06-B94E-B14C-8773-EB5B5CAFC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456" y="2505075"/>
            <a:ext cx="5660119" cy="376576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575F8-FF19-884C-810A-9EF58B008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70837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E89984-7FD0-D640-8C1F-B53098367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08372" cy="376576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9B2E4-2CDE-2741-A0CF-508FDBCD0395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928555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EF84-F52E-7D44-84B3-9AE97610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27EF6-7A3B-BC4C-96E2-782F43B52DD3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9805688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DF93033-8D04-7FFF-5A2C-116DD0CE3629}"/>
              </a:ext>
            </a:extLst>
          </p:cNvPr>
          <p:cNvSpPr txBox="1"/>
          <p:nvPr userDrawn="1"/>
        </p:nvSpPr>
        <p:spPr>
          <a:xfrm>
            <a:off x="8942390" y="6400412"/>
            <a:ext cx="2944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>
                <a:latin typeface="Nunito Sans ExtraBold" pitchFamily="2" charset="77"/>
                <a:cs typeface="Arial" panose="020B0604020202020204" pitchFamily="34" charset="0"/>
              </a:rPr>
              <a:t>s</a:t>
            </a:r>
            <a:r>
              <a:rPr lang="en-FI" sz="1200" b="1" i="0">
                <a:latin typeface="Nunito Sans ExtraBold" pitchFamily="2" charset="77"/>
                <a:cs typeface="Arial" panose="020B0604020202020204" pitchFamily="34" charset="0"/>
              </a:rPr>
              <a:t>ppl.fi</a:t>
            </a:r>
          </a:p>
        </p:txBody>
      </p:sp>
    </p:spTree>
    <p:extLst>
      <p:ext uri="{BB962C8B-B14F-4D97-AF65-F5344CB8AC3E}">
        <p14:creationId xmlns:p14="http://schemas.microsoft.com/office/powerpoint/2010/main" val="2016231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55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3" Type="http://schemas.openxmlformats.org/officeDocument/2006/relationships/slideLayout" Target="../slideLayouts/slideLayout104.xml"/><Relationship Id="rId58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56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56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59.xml"/><Relationship Id="rId51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59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92.xml"/><Relationship Id="rId54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57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52" Type="http://schemas.openxmlformats.org/officeDocument/2006/relationships/slideLayout" Target="../slideLayouts/slideLayout103.xml"/><Relationship Id="rId6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83DDB-C014-C844-A3BF-D533F1E6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11565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A1FAC-EEF0-3247-A66A-CB08BAA9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366" y="1825625"/>
            <a:ext cx="115658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1427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78" r:id="rId4"/>
    <p:sldLayoutId id="2147483677" r:id="rId5"/>
    <p:sldLayoutId id="2147483662" r:id="rId6"/>
    <p:sldLayoutId id="2147483664" r:id="rId7"/>
    <p:sldLayoutId id="2147483679" r:id="rId8"/>
    <p:sldLayoutId id="2147483663" r:id="rId9"/>
    <p:sldLayoutId id="2147483665" r:id="rId10"/>
    <p:sldLayoutId id="2147483668" r:id="rId11"/>
    <p:sldLayoutId id="2147483682" r:id="rId12"/>
    <p:sldLayoutId id="2147483683" r:id="rId13"/>
    <p:sldLayoutId id="2147483697" r:id="rId14"/>
    <p:sldLayoutId id="2147483689" r:id="rId15"/>
    <p:sldLayoutId id="2147483698" r:id="rId16"/>
    <p:sldLayoutId id="2147483681" r:id="rId17"/>
    <p:sldLayoutId id="2147483685" r:id="rId18"/>
    <p:sldLayoutId id="2147483666" r:id="rId19"/>
    <p:sldLayoutId id="2147483650" r:id="rId20"/>
    <p:sldLayoutId id="2147483651" r:id="rId21"/>
    <p:sldLayoutId id="2147483676" r:id="rId22"/>
    <p:sldLayoutId id="2147483661" r:id="rId23"/>
    <p:sldLayoutId id="2147483699" r:id="rId24"/>
    <p:sldLayoutId id="2147483652" r:id="rId25"/>
    <p:sldLayoutId id="2147483700" r:id="rId26"/>
    <p:sldLayoutId id="2147483701" r:id="rId27"/>
    <p:sldLayoutId id="2147483691" r:id="rId28"/>
    <p:sldLayoutId id="2147483702" r:id="rId29"/>
    <p:sldLayoutId id="2147483686" r:id="rId30"/>
    <p:sldLayoutId id="2147483687" r:id="rId31"/>
    <p:sldLayoutId id="2147483690" r:id="rId32"/>
    <p:sldLayoutId id="2147483688" r:id="rId33"/>
    <p:sldLayoutId id="2147483694" r:id="rId34"/>
    <p:sldLayoutId id="2147483693" r:id="rId35"/>
    <p:sldLayoutId id="2147483692" r:id="rId36"/>
    <p:sldLayoutId id="2147483671" r:id="rId37"/>
    <p:sldLayoutId id="2147483695" r:id="rId38"/>
    <p:sldLayoutId id="2147483653" r:id="rId39"/>
    <p:sldLayoutId id="2147483654" r:id="rId40"/>
    <p:sldLayoutId id="2147483655" r:id="rId41"/>
    <p:sldLayoutId id="2147483667" r:id="rId42"/>
    <p:sldLayoutId id="2147483673" r:id="rId43"/>
    <p:sldLayoutId id="2147483656" r:id="rId44"/>
    <p:sldLayoutId id="2147483674" r:id="rId45"/>
    <p:sldLayoutId id="2147483675" r:id="rId46"/>
    <p:sldLayoutId id="2147483703" r:id="rId47"/>
    <p:sldLayoutId id="2147483765" r:id="rId48"/>
    <p:sldLayoutId id="2147483766" r:id="rId49"/>
    <p:sldLayoutId id="2147483767" r:id="rId50"/>
    <p:sldLayoutId id="2147483768" r:id="rId5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Tw Cen MT" panose="020B0602020104020603" pitchFamily="34" charset="77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w Cen MT" panose="020B0602020104020603" pitchFamily="34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83DDB-C014-C844-A3BF-D533F1E6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11565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A1FAC-EEF0-3247-A66A-CB08BAA9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366" y="1825625"/>
            <a:ext cx="115658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5560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Nunito Sans Black" panose="00000A00000000000000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rimson Text" panose="02000503000000000000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rimson Text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rimson Text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rimson Text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rimson Text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labopen.fi/lab-pro/mita-hankkeessa-toimiminen-opettaa-yhteistyost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284F7E-05E7-5623-6E18-755AB22A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946" y="504412"/>
            <a:ext cx="10434918" cy="2387600"/>
          </a:xfrm>
        </p:spPr>
        <p:txBody>
          <a:bodyPr>
            <a:normAutofit fontScale="90000"/>
          </a:bodyPr>
          <a:lstStyle/>
          <a:p>
            <a:pPr fontAlgn="base"/>
            <a:r>
              <a:rPr lang="fi-FI" dirty="0"/>
              <a:t>Onnettomuuksien ehkäisyn suunnitelmaohjeen laadinta -hanke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51F70F6-76A7-FA93-03CF-6CD3EB25FF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br>
              <a:rPr lang="fi-FI" sz="1800" noProof="0" dirty="0"/>
            </a:br>
            <a:endParaRPr lang="fi-FI" sz="1800" noProof="0" dirty="0"/>
          </a:p>
          <a:p>
            <a:r>
              <a:rPr lang="fi-FI" sz="1800" noProof="0" dirty="0"/>
              <a:t>Tanja Nyqvist</a:t>
            </a:r>
            <a:br>
              <a:rPr lang="fi-FI" sz="1800" dirty="0"/>
            </a:br>
            <a:r>
              <a:rPr lang="fi-FI" sz="1800" noProof="0" dirty="0"/>
              <a:t>hankepäällikkö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7A4DD1F-FA32-CA2C-D6F6-93EFF326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702" y="5374894"/>
            <a:ext cx="2095298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98786-72BE-4D7D-25FA-57EDA043B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630344" y="5401765"/>
            <a:ext cx="1132122" cy="113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E8F3244-2270-48D5-A927-47A123A9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9" y="365125"/>
            <a:ext cx="5435599" cy="1325563"/>
          </a:xfrm>
        </p:spPr>
        <p:txBody>
          <a:bodyPr anchor="ctr">
            <a:normAutofit/>
          </a:bodyPr>
          <a:lstStyle/>
          <a:p>
            <a:r>
              <a:rPr lang="fi-FI" sz="3600" noProof="0" dirty="0"/>
              <a:t>Onnettomuuksien ehkäisyn suunnitelman runko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A9915BC0-C22F-F429-BDD8-149D809E0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1599" y="1825625"/>
            <a:ext cx="5435599" cy="4445214"/>
          </a:xfrm>
        </p:spPr>
        <p:txBody>
          <a:bodyPr>
            <a:normAutofit/>
          </a:bodyPr>
          <a:lstStyle/>
          <a:p>
            <a:r>
              <a:rPr lang="fi-FI" sz="1800" dirty="0"/>
              <a:t>Keskeinen uudistus on suunnittelun rakenteen ja sisältöjen yhdenmukaistaminen. </a:t>
            </a:r>
          </a:p>
          <a:p>
            <a:r>
              <a:rPr lang="fi-FI" sz="1800" dirty="0"/>
              <a:t>Suunnitelma sisältää palvelukohtaiset kuvaukset, resurssien ja osaamisen ylläpidon ja kehittämisen tarkastelun, sekä toteutumisen arvioinnin. </a:t>
            </a:r>
          </a:p>
          <a:p>
            <a:r>
              <a:rPr lang="fi-FI" sz="1800" dirty="0"/>
              <a:t>Suunnitelmapohja laadittiin palvelukohtaisesti verkoston ja asiantuntijapalveluiden tueksi.</a:t>
            </a:r>
          </a:p>
          <a:p>
            <a:pPr marL="0" indent="0">
              <a:buNone/>
            </a:pPr>
            <a:endParaRPr lang="fi-FI" sz="1800" dirty="0"/>
          </a:p>
        </p:txBody>
      </p:sp>
      <p:sp>
        <p:nvSpPr>
          <p:cNvPr id="4" name="AutoShape 2" descr="Onnettomuuksien ehkäisyn suunnitelma kaavio">
            <a:extLst>
              <a:ext uri="{FF2B5EF4-FFF2-40B4-BE49-F238E27FC236}">
                <a16:creationId xmlns:a16="http://schemas.microsoft.com/office/drawing/2014/main" id="{FFBE9D2B-ADA2-13CC-86C9-042FD2CA09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9E16ECA-6FD6-59F9-27F8-902DC0D141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6620EB7-FFBF-0C00-12B0-243AF5300636}"/>
              </a:ext>
            </a:extLst>
          </p:cNvPr>
          <p:cNvGrpSpPr/>
          <p:nvPr/>
        </p:nvGrpSpPr>
        <p:grpSpPr>
          <a:xfrm>
            <a:off x="233150" y="0"/>
            <a:ext cx="5655859" cy="6646462"/>
            <a:chOff x="233150" y="0"/>
            <a:chExt cx="5655859" cy="6646462"/>
          </a:xfrm>
        </p:grpSpPr>
        <p:pic>
          <p:nvPicPr>
            <p:cNvPr id="16" name="Kuva 15">
              <a:extLst>
                <a:ext uri="{FF2B5EF4-FFF2-40B4-BE49-F238E27FC236}">
                  <a16:creationId xmlns:a16="http://schemas.microsoft.com/office/drawing/2014/main" id="{A3E8978A-B9B8-F243-BB4A-FD49B1A4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7165"/>
            <a:stretch>
              <a:fillRect/>
            </a:stretch>
          </p:blipFill>
          <p:spPr>
            <a:xfrm>
              <a:off x="429904" y="0"/>
              <a:ext cx="5459105" cy="5956832"/>
            </a:xfrm>
            <a:prstGeom prst="rect">
              <a:avLst/>
            </a:prstGeom>
            <a:noFill/>
          </p:spPr>
        </p:pic>
        <p:pic>
          <p:nvPicPr>
            <p:cNvPr id="3" name="Kuva 2">
              <a:extLst>
                <a:ext uri="{FF2B5EF4-FFF2-40B4-BE49-F238E27FC236}">
                  <a16:creationId xmlns:a16="http://schemas.microsoft.com/office/drawing/2014/main" id="{1E9EBDCE-2655-86AE-0936-FCFA599B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96" t="71409" r="55851" b="1028"/>
            <a:stretch>
              <a:fillRect/>
            </a:stretch>
          </p:blipFill>
          <p:spPr>
            <a:xfrm>
              <a:off x="233150" y="4756247"/>
              <a:ext cx="1801504" cy="1890215"/>
            </a:xfrm>
            <a:prstGeom prst="rect">
              <a:avLst/>
            </a:prstGeom>
            <a:noFill/>
          </p:spPr>
        </p:pic>
        <p:sp>
          <p:nvSpPr>
            <p:cNvPr id="5" name="Toimintapainike: Tyhjä 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BB197A6-C399-140F-3494-62525D1C1747}"/>
                </a:ext>
              </a:extLst>
            </p:cNvPr>
            <p:cNvSpPr/>
            <p:nvPr/>
          </p:nvSpPr>
          <p:spPr>
            <a:xfrm>
              <a:off x="2024417" y="5779827"/>
              <a:ext cx="834789" cy="320722"/>
            </a:xfrm>
            <a:prstGeom prst="actionButtonBlank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125376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36710D-1423-AE2F-70A5-B68B966A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dirty="0"/>
              <a:t>Tanja Nyqvist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266CB6C-A11B-7A9C-28E6-EAB66BAA14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noProof="0" dirty="0"/>
              <a:t>Tanja.nyqvist@sppl.fi</a:t>
            </a:r>
          </a:p>
        </p:txBody>
      </p:sp>
    </p:spTree>
    <p:extLst>
      <p:ext uri="{BB962C8B-B14F-4D97-AF65-F5344CB8AC3E}">
        <p14:creationId xmlns:p14="http://schemas.microsoft.com/office/powerpoint/2010/main" val="312655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67B6D3-83AA-A217-EEFA-0AF6C63E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6"/>
            <a:ext cx="5698435" cy="1314588"/>
          </a:xfrm>
        </p:spPr>
        <p:txBody>
          <a:bodyPr anchor="ctr">
            <a:normAutofit/>
          </a:bodyPr>
          <a:lstStyle/>
          <a:p>
            <a:r>
              <a:rPr lang="fi-FI" dirty="0"/>
              <a:t>Miksi yhteistä suunnittelua tarvitaan?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11AC45-F1EA-E503-5887-8827CB04F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365" y="1825625"/>
            <a:ext cx="5698435" cy="4530726"/>
          </a:xfrm>
        </p:spPr>
        <p:txBody>
          <a:bodyPr>
            <a:normAutofit/>
          </a:bodyPr>
          <a:lstStyle/>
          <a:p>
            <a:r>
              <a:rPr lang="fi-FI" sz="1900" dirty="0">
                <a:solidFill>
                  <a:srgbClr val="00436B"/>
                </a:solidFill>
              </a:rPr>
              <a:t>Toimintaympäristö muuttuu</a:t>
            </a:r>
          </a:p>
          <a:p>
            <a:r>
              <a:rPr lang="fi-FI" sz="1900" dirty="0">
                <a:solidFill>
                  <a:srgbClr val="00436B"/>
                </a:solidFill>
              </a:rPr>
              <a:t>Riskit monimutkaistuvat</a:t>
            </a:r>
          </a:p>
          <a:p>
            <a:r>
              <a:rPr lang="fi-FI" sz="1900" dirty="0">
                <a:solidFill>
                  <a:srgbClr val="00436B"/>
                </a:solidFill>
              </a:rPr>
              <a:t>Resursseja pitää kohdentaa perustellusti</a:t>
            </a:r>
          </a:p>
          <a:p>
            <a:r>
              <a:rPr lang="fi-FI" sz="1900" dirty="0">
                <a:solidFill>
                  <a:srgbClr val="00436B"/>
                </a:solidFill>
              </a:rPr>
              <a:t>Vaikuttavuutta pitää pystyä osoittamaan</a:t>
            </a:r>
          </a:p>
          <a:p>
            <a:r>
              <a:rPr lang="fi-FI" sz="1900" dirty="0">
                <a:solidFill>
                  <a:srgbClr val="00436B"/>
                </a:solidFill>
              </a:rPr>
              <a:t>Suunnittelun käytännöt tarvitsevat yhteistä rakennetta</a:t>
            </a:r>
          </a:p>
        </p:txBody>
      </p:sp>
      <p:pic>
        <p:nvPicPr>
          <p:cNvPr id="12" name="Kuvan paikkamerkki 11" descr="Palomies neuvottelussa">
            <a:extLst>
              <a:ext uri="{FF2B5EF4-FFF2-40B4-BE49-F238E27FC236}">
                <a16:creationId xmlns:a16="http://schemas.microsoft.com/office/drawing/2014/main" id="{C30BFEF4-AA48-C0A5-3ECE-4243DB7ADB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5" r="20355"/>
          <a:stretch/>
        </p:blipFill>
        <p:spPr>
          <a:xfrm>
            <a:off x="6096000" y="38"/>
            <a:ext cx="6096000" cy="6857924"/>
          </a:xfrm>
          <a:noFill/>
        </p:spPr>
      </p:pic>
    </p:spTree>
    <p:extLst>
      <p:ext uri="{BB962C8B-B14F-4D97-AF65-F5344CB8AC3E}">
        <p14:creationId xmlns:p14="http://schemas.microsoft.com/office/powerpoint/2010/main" val="396103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4E9C57-3F2D-8E97-671A-64E0136D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100" y="365125"/>
            <a:ext cx="5435599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Nykytilanne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AAF477-1407-F78F-51AC-A2728C9B7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100" y="1825625"/>
            <a:ext cx="5435599" cy="4445214"/>
          </a:xfrm>
        </p:spPr>
        <p:txBody>
          <a:bodyPr>
            <a:normAutofit/>
          </a:bodyPr>
          <a:lstStyle/>
          <a:p>
            <a:r>
              <a:rPr lang="fi-FI" sz="1800" dirty="0">
                <a:solidFill>
                  <a:srgbClr val="00436B"/>
                </a:solidFill>
              </a:rPr>
              <a:t>Onnettomuuksien ehkäisyn työn suunnittelu rakentuu useasta erillisestä suunnitelmasta.</a:t>
            </a:r>
          </a:p>
          <a:p>
            <a:r>
              <a:rPr lang="fi-FI" sz="1800" dirty="0">
                <a:solidFill>
                  <a:srgbClr val="00436B"/>
                </a:solidFill>
              </a:rPr>
              <a:t>Suunnittelun käytännöt, taso ja rakenne vaihtelevat.</a:t>
            </a:r>
          </a:p>
          <a:p>
            <a:r>
              <a:rPr lang="fi-FI" sz="1800" dirty="0">
                <a:solidFill>
                  <a:srgbClr val="00436B"/>
                </a:solidFill>
              </a:rPr>
              <a:t>Tietoa käytetään, mutta se on hajallista ja sitä ei aina käytetä samalla tavalla.</a:t>
            </a:r>
          </a:p>
          <a:p>
            <a:r>
              <a:rPr lang="fi-FI" sz="1800" dirty="0">
                <a:solidFill>
                  <a:srgbClr val="00436B"/>
                </a:solidFill>
              </a:rPr>
              <a:t>Riskien tunnistaminen, priorisointi ja toimenpiteiden valinta eivät aina muodosta näkyvää ketjua.</a:t>
            </a:r>
          </a:p>
          <a:p>
            <a:r>
              <a:rPr lang="fi-FI" sz="1800" dirty="0">
                <a:solidFill>
                  <a:srgbClr val="00436B"/>
                </a:solidFill>
              </a:rPr>
              <a:t>Suoritteita seurataan helpommin kuin vaikutuksia.</a:t>
            </a:r>
          </a:p>
          <a:p>
            <a:r>
              <a:rPr lang="fi-FI" sz="1800" dirty="0">
                <a:solidFill>
                  <a:srgbClr val="00436B"/>
                </a:solidFill>
              </a:rPr>
              <a:t>Alueellinen joustavuus on tärkeää, mutta kokonaisuuden pitäisi silti olla yhteismitallinen.</a:t>
            </a:r>
          </a:p>
          <a:p>
            <a:pPr marL="0" indent="0">
              <a:buNone/>
            </a:pPr>
            <a:endParaRPr lang="fi-FI" sz="1800" dirty="0">
              <a:solidFill>
                <a:srgbClr val="00436B"/>
              </a:solidFill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00436B"/>
                </a:solidFill>
                <a:sym typeface="Wingdings" panose="05000000000000000000" pitchFamily="2" charset="2"/>
              </a:rPr>
              <a:t> </a:t>
            </a:r>
            <a:r>
              <a:rPr lang="fi-FI" sz="1800" b="1" dirty="0">
                <a:solidFill>
                  <a:srgbClr val="00436B"/>
                </a:solidFill>
              </a:rPr>
              <a:t>Tietoa ja osaamista on paljon, mutta suunnittelu   tarvitsee yhteisen rakenteen.</a:t>
            </a:r>
          </a:p>
          <a:p>
            <a:pPr marL="0" indent="0">
              <a:buNone/>
            </a:pPr>
            <a:endParaRPr lang="fi-FI" sz="1900" dirty="0"/>
          </a:p>
        </p:txBody>
      </p:sp>
      <p:pic>
        <p:nvPicPr>
          <p:cNvPr id="12" name="Kuvan paikkamerkki 11" descr="Multi-värillinen tuoleja">
            <a:extLst>
              <a:ext uri="{FF2B5EF4-FFF2-40B4-BE49-F238E27FC236}">
                <a16:creationId xmlns:a16="http://schemas.microsoft.com/office/drawing/2014/main" id="{4643A967-B795-C78A-7F58-884F66EC2C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89" r="14889"/>
          <a:stretch/>
        </p:blipFill>
        <p:spPr>
          <a:xfrm>
            <a:off x="11" y="0"/>
            <a:ext cx="6095979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35000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E864-F7C3-D365-D7FD-B9A64A4B0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0B273-3127-1E4F-DE19-E2A79E32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i-FI" dirty="0"/>
              <a:t>Hanke ja hankkeelle asetetut tavoitteet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33CEB702-CFE0-9D4A-97E5-99A57C99EA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060410"/>
              </p:ext>
            </p:extLst>
          </p:nvPr>
        </p:nvGraphicFramePr>
        <p:xfrm>
          <a:off x="320675" y="1825625"/>
          <a:ext cx="115665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247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1C6DFA-7745-39F4-B452-81CCFC45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i-FI" sz="3600" dirty="0"/>
              <a:t>Suunnitelman tavoitteet, lainsäädäntö ja strategiset linjaukset</a:t>
            </a:r>
            <a:endParaRPr lang="fi-FI" sz="3600" noProof="0" dirty="0"/>
          </a:p>
        </p:txBody>
      </p:sp>
      <p:pic>
        <p:nvPicPr>
          <p:cNvPr id="4" name="Sisällön paikkamerkki 3" descr="Kynä muistikirjassa">
            <a:extLst>
              <a:ext uri="{FF2B5EF4-FFF2-40B4-BE49-F238E27FC236}">
                <a16:creationId xmlns:a16="http://schemas.microsoft.com/office/drawing/2014/main" id="{3017704A-E432-4A36-B830-3CC5AFB667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75" r="30275"/>
          <a:stretch/>
        </p:blipFill>
        <p:spPr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FF0AFC5-D1E7-420D-B6A8-23E2C4255CD6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321365" y="1825625"/>
            <a:ext cx="7573865" cy="45307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436B"/>
                </a:solidFill>
                <a:cs typeface="Arial" panose="020B0604020202020204" pitchFamily="34" charset="0"/>
              </a:rPr>
              <a:t>Onnettomuuksien ehkäisytyön tavoitteet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436B"/>
                </a:solidFill>
                <a:cs typeface="Arial" panose="020B0604020202020204" pitchFamily="34" charset="0"/>
              </a:rPr>
              <a:t>Ehkäistään vahinkoja ihmisille, omaisuudelle ja ympäristölle tehokkailla palveluilla ja yhteistyöllä</a:t>
            </a: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436B"/>
                </a:solidFill>
                <a:cs typeface="Arial" panose="020B0604020202020204" pitchFamily="34" charset="0"/>
              </a:rPr>
              <a:t>Lainsäädännön velvoitteet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436B"/>
                </a:solidFill>
                <a:cs typeface="Arial" panose="020B0604020202020204" pitchFamily="34" charset="0"/>
              </a:rPr>
              <a:t>Pelastuslaki ja kemikaaliturvallisuuslaki ohjaavat valvontaa, palontutkintaa ja turvallisuutta pelastuslaitoksissa. Lisäksi muita lakeja, kuten hallintolaki, joka määrittelee viranomaisen toiminnan periaatteet ja velvollisuudet.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436B"/>
                </a:solidFill>
                <a:cs typeface="Arial" panose="020B0604020202020204" pitchFamily="34" charset="0"/>
              </a:rPr>
              <a:t>Valvontasuunnitelman merkitys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436B"/>
                </a:solidFill>
                <a:cs typeface="Arial" panose="020B0604020202020204" pitchFamily="34" charset="0"/>
              </a:rPr>
              <a:t>Valvontasuunnitelma ohjaa valvontatehtäviä ja sisältää kemikaaliturvallisuuden valvonnan. 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rgbClr val="00436B"/>
                </a:solidFill>
                <a:cs typeface="Arial" panose="020B0604020202020204" pitchFamily="34" charset="0"/>
              </a:rPr>
              <a:t>Strateginen ohjaus ja yhteistyö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1600" dirty="0">
                <a:solidFill>
                  <a:srgbClr val="00436B"/>
                </a:solidFill>
                <a:cs typeface="Arial" panose="020B0604020202020204" pitchFamily="34" charset="0"/>
              </a:rPr>
              <a:t>Yhtenäinen suunnittelu ja yhteistyöverkostot parantavat vaikuttavuutta ja turvallisuutta.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fi-FI" sz="1600" dirty="0">
                <a:solidFill>
                  <a:srgbClr val="00436B"/>
                </a:solidFill>
                <a:cs typeface="Arial" panose="020B0604020202020204" pitchFamily="34" charset="0"/>
              </a:rPr>
              <a:t>Yhteisellä suunnitelmapohjalla pyritään vastaamaan lain sekä hallitusohjelman asettamiin tavoitteisiin vahvistaa alueellista turvallisuutta. 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i-FI" sz="1600" dirty="0">
              <a:solidFill>
                <a:srgbClr val="00436B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07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F035258-D2E2-9919-3747-E7E28A25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8" t="1255" r="823"/>
          <a:stretch>
            <a:fillRect/>
          </a:stretch>
        </p:blipFill>
        <p:spPr>
          <a:xfrm>
            <a:off x="0" y="-42438"/>
            <a:ext cx="12244302" cy="6900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1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B6DD01-E8B8-4018-C345-512903F6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Suunnittelu ja sen tietolähteet</a:t>
            </a:r>
            <a:endParaRPr lang="fi-FI" noProof="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22DB0BF-B50D-406A-9E63-67A5C5723D9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321365" y="1825625"/>
            <a:ext cx="7505626" cy="41043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Toimet kohdennetaan alueisiin joissa riskit ovat suurimmat 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Palvelutasopäätös ja riskianalyysi ovat perusta työn suunnittelulle.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Onnettomuuksien ehkäisyn toimintaohjelma (sisäministeriön julkaisuja 2025:1), ohjaa toiminnan suuntaa ja kehittämistä. </a:t>
            </a:r>
            <a:b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</a:br>
            <a:r>
              <a:rPr lang="fi-FI" b="1" dirty="0">
                <a:solidFill>
                  <a:srgbClr val="00436B"/>
                </a:solidFill>
                <a:cs typeface="Arial" panose="020B0604020202020204" pitchFamily="34" charset="0"/>
              </a:rPr>
              <a:t>Huom!</a:t>
            </a: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 Ohjaavat asiakirjat eivät ole oikeudellisesti velvoittavia normeja.</a:t>
            </a: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Jatkuvat riskienhallinnan menetelmät, kuten: </a:t>
            </a:r>
          </a:p>
          <a:p>
            <a:pPr marL="800100" lvl="4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Palontutkinta (pelastuslaki 41 §) </a:t>
            </a:r>
          </a:p>
          <a:p>
            <a:pPr marL="800100" lvl="4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Yhteistyö onnettomuuksien ehkäisemisessä (pelastuslaki 42 §)</a:t>
            </a:r>
          </a:p>
          <a:p>
            <a:pPr marL="800100" lvl="4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Onnettomuuskehityksen seuranta (pelastuslaki 43 §) </a:t>
            </a:r>
          </a:p>
          <a:p>
            <a:pPr marL="800100" lvl="4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Valvontatehtävät ja tehtävillä tehdyt havainnot (pelastuslaki 78 §) </a:t>
            </a:r>
          </a:p>
          <a:p>
            <a:pPr marL="114300" lvl="2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dirty="0">
                <a:solidFill>
                  <a:srgbClr val="00436B"/>
                </a:solidFill>
                <a:cs typeface="Arial" panose="020B0604020202020204" pitchFamily="34" charset="0"/>
              </a:rPr>
              <a:t>Tuottavat tietoa palveluiden suunnittelun tueksi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600" dirty="0">
              <a:solidFill>
                <a:srgbClr val="00436B"/>
              </a:solidFill>
            </a:endParaRPr>
          </a:p>
        </p:txBody>
      </p:sp>
      <p:pic>
        <p:nvPicPr>
          <p:cNvPr id="13" name="Sisällön paikkamerkki 3" descr="Lähikuva kynästä kirjoittamassa kaavioon">
            <a:extLst>
              <a:ext uri="{FF2B5EF4-FFF2-40B4-BE49-F238E27FC236}">
                <a16:creationId xmlns:a16="http://schemas.microsoft.com/office/drawing/2014/main" id="{BAAA4306-F1DA-4BA5-8E8A-764BFF6BA3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401" r="28401"/>
          <a:stretch/>
        </p:blipFill>
        <p:spPr>
          <a:xfrm>
            <a:off x="8139113" y="0"/>
            <a:ext cx="40528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78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C886BB-2D81-AF5E-F777-0232305A6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ollaan rakentamassa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F83E6E-D6F8-E643-69DA-E78E3194EC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b="1" dirty="0">
                <a:solidFill>
                  <a:srgbClr val="00436B"/>
                </a:solidFill>
              </a:rPr>
              <a:t>Suunnitelman pohja</a:t>
            </a:r>
          </a:p>
          <a:p>
            <a:pPr lvl="1"/>
            <a:r>
              <a:rPr lang="fi-FI" dirty="0">
                <a:solidFill>
                  <a:srgbClr val="00436B"/>
                </a:solidFill>
              </a:rPr>
              <a:t>auttaa jäsentämään, mitä hyvässä onnettomuuksien ehkäisyn suunnitelmassa tulisi käsitellä</a:t>
            </a:r>
          </a:p>
          <a:p>
            <a:r>
              <a:rPr lang="fi-FI" b="1" dirty="0">
                <a:solidFill>
                  <a:srgbClr val="00436B"/>
                </a:solidFill>
              </a:rPr>
              <a:t>Suunnitelman täyttöohje</a:t>
            </a:r>
          </a:p>
          <a:p>
            <a:pPr lvl="1"/>
            <a:r>
              <a:rPr lang="fi-FI" dirty="0">
                <a:solidFill>
                  <a:srgbClr val="00436B"/>
                </a:solidFill>
              </a:rPr>
              <a:t>tukee suunnitelman laatimista käytännössä</a:t>
            </a:r>
          </a:p>
          <a:p>
            <a:r>
              <a:rPr lang="fi-FI" b="1" dirty="0">
                <a:solidFill>
                  <a:srgbClr val="00436B"/>
                </a:solidFill>
              </a:rPr>
              <a:t>Yhteinen suunnittelun logiikka</a:t>
            </a:r>
          </a:p>
          <a:p>
            <a:pPr lvl="1"/>
            <a:r>
              <a:rPr lang="fi-FI" dirty="0">
                <a:solidFill>
                  <a:srgbClr val="00436B"/>
                </a:solidFill>
              </a:rPr>
              <a:t>riskit, tavoitteet, toimenpiteet, resurssit ja arviointi kytkeytyvät toisiinsa</a:t>
            </a:r>
          </a:p>
          <a:p>
            <a:pPr marL="457200" lvl="1" indent="0">
              <a:buNone/>
            </a:pPr>
            <a:endParaRPr lang="fi-FI" dirty="0">
              <a:solidFill>
                <a:srgbClr val="00436B"/>
              </a:solidFill>
            </a:endParaRPr>
          </a:p>
          <a:p>
            <a:r>
              <a:rPr lang="fi-FI" dirty="0">
                <a:solidFill>
                  <a:srgbClr val="00436B"/>
                </a:solidFill>
              </a:rPr>
              <a:t>Tavoitteena ei ole tehdä kaikille samanlaista suunnitelmaa. </a:t>
            </a:r>
            <a:br>
              <a:rPr lang="fi-FI" dirty="0">
                <a:solidFill>
                  <a:srgbClr val="00436B"/>
                </a:solidFill>
              </a:rPr>
            </a:br>
            <a:r>
              <a:rPr lang="fi-FI" dirty="0">
                <a:solidFill>
                  <a:srgbClr val="00436B"/>
                </a:solidFill>
              </a:rPr>
              <a:t>Tavoitteena on tehdä </a:t>
            </a:r>
            <a:r>
              <a:rPr lang="fi-FI" b="1" dirty="0">
                <a:solidFill>
                  <a:srgbClr val="00436B"/>
                </a:solidFill>
              </a:rPr>
              <a:t>yhteinen rakenne</a:t>
            </a:r>
            <a:r>
              <a:rPr lang="fi-FI" dirty="0">
                <a:solidFill>
                  <a:srgbClr val="00436B"/>
                </a:solidFill>
              </a:rPr>
              <a:t>, jonka sisällä alueelliset erityispiirteet, riskit ja painopisteet voidaan kuvata nykyistä perustellummin.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68408225-5280-55EA-FC8D-E97BCF32EF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3DB4584-D4BE-4FD1-FA67-9E02EEF9A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06" r="2906"/>
          <a:stretch>
            <a:fillRect/>
          </a:stretch>
        </p:blipFill>
        <p:spPr>
          <a:xfrm>
            <a:off x="1463820" y="2928967"/>
            <a:ext cx="2262936" cy="302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isällön paikkamerkki 4">
            <a:extLst>
              <a:ext uri="{FF2B5EF4-FFF2-40B4-BE49-F238E27FC236}">
                <a16:creationId xmlns:a16="http://schemas.microsoft.com/office/drawing/2014/main" id="{2CD9678E-510E-BDB3-865B-5239A79F00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3" r="2554"/>
          <a:stretch>
            <a:fillRect/>
          </a:stretch>
        </p:blipFill>
        <p:spPr>
          <a:xfrm>
            <a:off x="246250" y="520916"/>
            <a:ext cx="2250519" cy="309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721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DCD611-5706-E5E5-C390-47364B1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11565834" cy="1325563"/>
          </a:xfrm>
        </p:spPr>
        <p:txBody>
          <a:bodyPr anchor="ctr">
            <a:normAutofit/>
          </a:bodyPr>
          <a:lstStyle/>
          <a:p>
            <a:r>
              <a:rPr lang="fi-FI" sz="3600" dirty="0"/>
              <a:t>Ohjaus- ja projektiryhmän roolit sekä verkostoyhteistyö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60FF3F-943E-389E-925B-31553FE30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110" y="1690688"/>
            <a:ext cx="5774635" cy="44452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b="1" dirty="0">
                <a:solidFill>
                  <a:srgbClr val="00436B"/>
                </a:solidFill>
              </a:rPr>
              <a:t>Ohjausryhmän kokoonpano</a:t>
            </a:r>
          </a:p>
          <a:p>
            <a:r>
              <a:rPr lang="fi-FI" sz="1800" dirty="0">
                <a:solidFill>
                  <a:srgbClr val="00436B"/>
                </a:solidFill>
              </a:rPr>
              <a:t>Ohjausryhmä koostuu pelastuslaitosten, ministeriön ja asiantuntijajäsenten edustajista.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436B"/>
                </a:solidFill>
              </a:rPr>
              <a:t>Projektiryhmän asiantuntijat</a:t>
            </a:r>
          </a:p>
          <a:p>
            <a:r>
              <a:rPr lang="fi-FI" sz="1800" dirty="0">
                <a:solidFill>
                  <a:srgbClr val="00436B"/>
                </a:solidFill>
              </a:rPr>
              <a:t>Projektiryhmä koostuu valvonnan, ”kemikaalivalvonnan”, turvallisuusviestinnän, paloriskiasumisen ja palontutkinnan asiantuntijoista eri alueilta Suomea.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436B"/>
                </a:solidFill>
              </a:rPr>
              <a:t>Verkostoyhteistyön merkitys</a:t>
            </a:r>
          </a:p>
          <a:p>
            <a:r>
              <a:rPr lang="fi-FI" sz="1800" dirty="0">
                <a:solidFill>
                  <a:srgbClr val="00436B"/>
                </a:solidFill>
              </a:rPr>
              <a:t>Laaja verkostoyhteistyö mahdollistaa eri pelastuslaitosten ja asiantuntijoiden näkemyksien yhdistämisen ja tehokkaan tiedonvaihdon. </a:t>
            </a:r>
          </a:p>
          <a:p>
            <a:r>
              <a:rPr lang="fi-FI" sz="1800" dirty="0">
                <a:solidFill>
                  <a:srgbClr val="00436B"/>
                </a:solidFill>
              </a:rPr>
              <a:t>Hankeyhteistyötä on tehty seuraavien, samaan aikaan käynnissä olevien hankkeiden kanssa: </a:t>
            </a:r>
          </a:p>
          <a:p>
            <a:pPr lvl="1"/>
            <a:r>
              <a:rPr lang="fi-FI" sz="1600" dirty="0">
                <a:solidFill>
                  <a:srgbClr val="00436B"/>
                </a:solidFill>
              </a:rPr>
              <a:t>Valvontakohteiden luokittelu ja valvontavälit -kehittämishanke,</a:t>
            </a:r>
          </a:p>
          <a:p>
            <a:pPr lvl="1"/>
            <a:r>
              <a:rPr lang="fi-FI" sz="1600" dirty="0">
                <a:solidFill>
                  <a:srgbClr val="00436B"/>
                </a:solidFill>
              </a:rPr>
              <a:t>Pelastusalan sanasto -hanke, </a:t>
            </a:r>
          </a:p>
          <a:p>
            <a:pPr lvl="1"/>
            <a:r>
              <a:rPr lang="fi-FI" sz="1600" dirty="0">
                <a:solidFill>
                  <a:srgbClr val="00436B"/>
                </a:solidFill>
              </a:rPr>
              <a:t>Uudenmaan riskianalyysin kehittäminen tiedolla johtamisen tueksi -hanke, sekä</a:t>
            </a:r>
          </a:p>
          <a:p>
            <a:pPr lvl="1"/>
            <a:r>
              <a:rPr lang="fi-FI" sz="1600" dirty="0">
                <a:solidFill>
                  <a:srgbClr val="00436B"/>
                </a:solidFill>
              </a:rPr>
              <a:t>OEJ-tietojärjestelmäprojekti  </a:t>
            </a:r>
            <a:endParaRPr lang="fi-FI" dirty="0">
              <a:solidFill>
                <a:srgbClr val="00436B"/>
              </a:solidFill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EA2499A-C13F-E2D7-E31B-9B24FAEF0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25490" y="1690688"/>
            <a:ext cx="4892887" cy="3440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6141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SPPL_teema">
      <a:dk1>
        <a:srgbClr val="000000"/>
      </a:dk1>
      <a:lt1>
        <a:srgbClr val="FFFFFF"/>
      </a:lt1>
      <a:dk2>
        <a:srgbClr val="00436B"/>
      </a:dk2>
      <a:lt2>
        <a:srgbClr val="ECE8E1"/>
      </a:lt2>
      <a:accent1>
        <a:srgbClr val="E10030"/>
      </a:accent1>
      <a:accent2>
        <a:srgbClr val="E83278"/>
      </a:accent2>
      <a:accent3>
        <a:srgbClr val="34B6B3"/>
      </a:accent3>
      <a:accent4>
        <a:srgbClr val="FFCE44"/>
      </a:accent4>
      <a:accent5>
        <a:srgbClr val="005F59"/>
      </a:accent5>
      <a:accent6>
        <a:srgbClr val="C8C8C8"/>
      </a:accent6>
      <a:hlink>
        <a:srgbClr val="32B6AF"/>
      </a:hlink>
      <a:folHlink>
        <a:srgbClr val="91919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pohja käyttövalmis_" id="{1BFDD6D9-BABC-402D-A1E9-38844D9D79EB}" vid="{7D494F32-C52D-468D-98C3-9D90BFE82A8C}"/>
    </a:ext>
  </a:extLst>
</a:theme>
</file>

<file path=ppt/theme/theme2.xml><?xml version="1.0" encoding="utf-8"?>
<a:theme xmlns:a="http://schemas.openxmlformats.org/drawingml/2006/main" name="1_Office-teema">
  <a:themeElements>
    <a:clrScheme name="SPPL_teema">
      <a:dk1>
        <a:srgbClr val="000000"/>
      </a:dk1>
      <a:lt1>
        <a:srgbClr val="FFFFFF"/>
      </a:lt1>
      <a:dk2>
        <a:srgbClr val="00436B"/>
      </a:dk2>
      <a:lt2>
        <a:srgbClr val="ECE8E1"/>
      </a:lt2>
      <a:accent1>
        <a:srgbClr val="E10030"/>
      </a:accent1>
      <a:accent2>
        <a:srgbClr val="E83278"/>
      </a:accent2>
      <a:accent3>
        <a:srgbClr val="34B6B3"/>
      </a:accent3>
      <a:accent4>
        <a:srgbClr val="FFCE44"/>
      </a:accent4>
      <a:accent5>
        <a:srgbClr val="005F59"/>
      </a:accent5>
      <a:accent6>
        <a:srgbClr val="C8C8C8"/>
      </a:accent6>
      <a:hlink>
        <a:srgbClr val="32B6AF"/>
      </a:hlink>
      <a:folHlink>
        <a:srgbClr val="919191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8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PL_Master_Nunito_Crimson" id="{65BE9FBD-F3F8-F945-A859-5573E782E126}" vid="{718892FA-4384-E04C-97D6-0394C67B976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6AE0C0A86A6A7478A2974D49D2DED46" ma:contentTypeVersion="19" ma:contentTypeDescription="Luo uusi asiakirja." ma:contentTypeScope="" ma:versionID="81d20ed9afbf8cae9d7eb79c3244cdd5">
  <xsd:schema xmlns:xsd="http://www.w3.org/2001/XMLSchema" xmlns:xs="http://www.w3.org/2001/XMLSchema" xmlns:p="http://schemas.microsoft.com/office/2006/metadata/properties" xmlns:ns2="0604a9fd-97d9-4519-ad05-ebf6098ae244" xmlns:ns3="42fd3629-36a5-4637-86b1-a43e295ab648" targetNamespace="http://schemas.microsoft.com/office/2006/metadata/properties" ma:root="true" ma:fieldsID="dada1f80ea90f431fea7cf59dcd2ff6c" ns2:_="" ns3:_="">
    <xsd:import namespace="0604a9fd-97d9-4519-ad05-ebf6098ae244"/>
    <xsd:import namespace="42fd3629-36a5-4637-86b1-a43e295ab6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4a9fd-97d9-4519-ad05-ebf6098ae2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383d924-bc0b-4c00-96a9-d938c204b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d3629-36a5-4637-86b1-a43e295ab64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164550-c5b0-45fd-aa03-6fe132c3b790}" ma:internalName="TaxCatchAll" ma:showField="CatchAllData" ma:web="42fd3629-36a5-4637-86b1-a43e295ab6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fd3629-36a5-4637-86b1-a43e295ab648" xsi:nil="true"/>
    <lcf76f155ced4ddcb4097134ff3c332f xmlns="0604a9fd-97d9-4519-ad05-ebf6098ae24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149221-D06C-4F09-B73D-F316BE2428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04a9fd-97d9-4519-ad05-ebf6098ae244"/>
    <ds:schemaRef ds:uri="42fd3629-36a5-4637-86b1-a43e295ab6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449393-12B4-4D70-B4E7-849F981B9DAB}">
  <ds:schemaRefs>
    <ds:schemaRef ds:uri="http://purl.org/dc/elements/1.1/"/>
    <ds:schemaRef ds:uri="http://purl.org/dc/terms/"/>
    <ds:schemaRef ds:uri="42fd3629-36a5-4637-86b1-a43e295ab648"/>
    <ds:schemaRef ds:uri="http://schemas.microsoft.com/office/2006/metadata/properties"/>
    <ds:schemaRef ds:uri="http://www.w3.org/XML/1998/namespace"/>
    <ds:schemaRef ds:uri="0604a9fd-97d9-4519-ad05-ebf6098ae244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39F0A00-B387-46F8-A351-CD701E006B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Diapohja käyttövalmis_</Template>
  <TotalTime>22201</TotalTime>
  <Words>736</Words>
  <Application>Microsoft Office PowerPoint</Application>
  <PresentationFormat>Laajakuva</PresentationFormat>
  <Paragraphs>98</Paragraphs>
  <Slides>11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11</vt:i4>
      </vt:variant>
    </vt:vector>
  </HeadingPairs>
  <TitlesOfParts>
    <vt:vector size="21" baseType="lpstr">
      <vt:lpstr>Arial</vt:lpstr>
      <vt:lpstr>Calibri</vt:lpstr>
      <vt:lpstr>Crimson Text</vt:lpstr>
      <vt:lpstr>Lobster</vt:lpstr>
      <vt:lpstr>Nunito Sans Black</vt:lpstr>
      <vt:lpstr>Nunito Sans ExtraBold</vt:lpstr>
      <vt:lpstr>Tw Cen MT</vt:lpstr>
      <vt:lpstr>Wingdings</vt:lpstr>
      <vt:lpstr>Office-teema</vt:lpstr>
      <vt:lpstr>1_Office-teema</vt:lpstr>
      <vt:lpstr>Onnettomuuksien ehkäisyn suunnitelmaohjeen laadinta -hanke</vt:lpstr>
      <vt:lpstr>Miksi yhteistä suunnittelua tarvitaan?</vt:lpstr>
      <vt:lpstr>Nykytilanne</vt:lpstr>
      <vt:lpstr>Hanke ja hankkeelle asetetut tavoitteet</vt:lpstr>
      <vt:lpstr>Suunnitelman tavoitteet, lainsäädäntö ja strategiset linjaukset</vt:lpstr>
      <vt:lpstr>PowerPoint-esitys</vt:lpstr>
      <vt:lpstr>Suunnittelu ja sen tietolähteet</vt:lpstr>
      <vt:lpstr>Mitä ollaan rakentamassa</vt:lpstr>
      <vt:lpstr>Ohjaus- ja projektiryhmän roolit sekä verkostoyhteistyö</vt:lpstr>
      <vt:lpstr>Onnettomuuksien ehkäisyn suunnitelman runko</vt:lpstr>
      <vt:lpstr>Tanja Nyqvist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Tanja Nyqvist</dc:creator>
  <cp:lastModifiedBy>Tanja Nyqvist</cp:lastModifiedBy>
  <cp:revision>15</cp:revision>
  <dcterms:created xsi:type="dcterms:W3CDTF">2025-04-01T06:25:31Z</dcterms:created>
  <dcterms:modified xsi:type="dcterms:W3CDTF">2026-06-18T05:58:44Z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0x010100A6AE0C0A86A6A7478A2974D49D2DED46</vt:lpwstr>
  </property>
  <property fmtid="{D5CDD505-2E9C-101B-9397-08002B2CF9AE}" pid="3" name="MediaServiceImageTags">
    <vt:lpwstr/>
  </property>
</Properties>
</file>